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7" r:id="rId2"/>
    <p:sldId id="258" r:id="rId3"/>
    <p:sldId id="259" r:id="rId4"/>
    <p:sldId id="294" r:id="rId5"/>
    <p:sldId id="325" r:id="rId6"/>
    <p:sldId id="326" r:id="rId7"/>
    <p:sldId id="281" r:id="rId8"/>
    <p:sldId id="295" r:id="rId9"/>
    <p:sldId id="296" r:id="rId10"/>
    <p:sldId id="324" r:id="rId11"/>
    <p:sldId id="327" r:id="rId12"/>
    <p:sldId id="290" r:id="rId13"/>
    <p:sldId id="289" r:id="rId14"/>
    <p:sldId id="298" r:id="rId15"/>
    <p:sldId id="301" r:id="rId16"/>
    <p:sldId id="303" r:id="rId17"/>
    <p:sldId id="328" r:id="rId18"/>
    <p:sldId id="302" r:id="rId19"/>
    <p:sldId id="329" r:id="rId20"/>
    <p:sldId id="308" r:id="rId21"/>
    <p:sldId id="309" r:id="rId22"/>
    <p:sldId id="330" r:id="rId23"/>
    <p:sldId id="312" r:id="rId24"/>
    <p:sldId id="331" r:id="rId25"/>
    <p:sldId id="310" r:id="rId26"/>
    <p:sldId id="313" r:id="rId27"/>
    <p:sldId id="314" r:id="rId28"/>
    <p:sldId id="334" r:id="rId29"/>
    <p:sldId id="316" r:id="rId30"/>
    <p:sldId id="317" r:id="rId31"/>
    <p:sldId id="336" r:id="rId32"/>
    <p:sldId id="319" r:id="rId33"/>
    <p:sldId id="335" r:id="rId34"/>
    <p:sldId id="321" r:id="rId35"/>
    <p:sldId id="322" r:id="rId36"/>
    <p:sldId id="323" r:id="rId37"/>
    <p:sldId id="277" r:id="rId38"/>
    <p:sldId id="292" r:id="rId39"/>
    <p:sldId id="291" r:id="rId40"/>
    <p:sldId id="332" r:id="rId41"/>
    <p:sldId id="31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804000"/>
    <a:srgbClr val="666666"/>
    <a:srgbClr val="008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80198" autoAdjust="0"/>
  </p:normalViewPr>
  <p:slideViewPr>
    <p:cSldViewPr snapToGrid="0" snapToObjects="1">
      <p:cViewPr varScale="1">
        <p:scale>
          <a:sx n="82" d="100"/>
          <a:sy n="82" d="100"/>
        </p:scale>
        <p:origin x="-2184" y="-120"/>
      </p:cViewPr>
      <p:guideLst>
        <p:guide orient="horz" pos="4293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C1C94-2EDD-DE4F-B39A-4E7C678700E2}" type="datetimeFigureOut">
              <a:rPr lang="en-US" smtClean="0"/>
              <a:t>28/06/16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A7B8E5-1B55-E347-BB1F-5B33C2BDAC4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7187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3FD76-6225-CB4E-BA5A-C85571F1978A}" type="datetimeFigureOut">
              <a:rPr lang="en-US" smtClean="0"/>
              <a:t>28/06/16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7CD7B-13CF-BA4F-95E5-032C8A39D2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20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----- Meeting Notes (29/06/16 15:17) -----</a:t>
            </a:r>
          </a:p>
          <a:p>
            <a:r>
              <a:rPr lang="en-GB"/>
              <a:t>en partenariat avec EDF R&amp;D</a:t>
            </a:r>
          </a:p>
          <a:p>
            <a:r>
              <a:rPr lang="en-GB"/>
              <a:t>dans le cadre d'une thèse cifre</a:t>
            </a:r>
          </a:p>
          <a:p>
            <a:r>
              <a:rPr lang="en-GB"/>
              <a:t>d</a:t>
            </a:r>
          </a:p>
          <a:p>
            <a:r>
              <a:rPr lang="en-GB"/>
              <a:t>----- Meeting Notes (30/06/16 11:55) -----</a:t>
            </a:r>
          </a:p>
          <a:p>
            <a:r>
              <a:rPr lang="en-GB"/>
              <a:t>Thèse cifre dans le cadre d'un partenariat entre CentraleSupélec et EDF R&amp;D</a:t>
            </a:r>
          </a:p>
          <a:p>
            <a:r>
              <a:rPr lang="en-GB"/>
              <a:t>C'est pour cette raison que ces travaux ont pour cadre d'application les Smart Grids portés EDF</a:t>
            </a:r>
          </a:p>
          <a:p>
            <a:r>
              <a:rPr lang="en-GB"/>
              <a:t>30's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81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M</a:t>
            </a:r>
            <a:r>
              <a:rPr lang="fr-FR" noProof="0" dirty="0" smtClean="0"/>
              <a:t>étier et SI évoluent</a:t>
            </a:r>
          </a:p>
          <a:p>
            <a:r>
              <a:rPr lang="fr-FR" baseline="0" noProof="0" dirty="0" smtClean="0"/>
              <a:t>Les personnes responsable du métier et du Système </a:t>
            </a:r>
            <a:r>
              <a:rPr lang="fr-FR" baseline="0" noProof="0" dirty="0" err="1" smtClean="0"/>
              <a:t>Informatqiue</a:t>
            </a:r>
            <a:r>
              <a:rPr lang="fr-FR" baseline="0" noProof="0" dirty="0" smtClean="0"/>
              <a:t> évoluent dans des silos </a:t>
            </a:r>
          </a:p>
          <a:p>
            <a:r>
              <a:rPr lang="fr-FR" baseline="0" noProof="0" dirty="0" smtClean="0"/>
              <a:t>Besoin de cohérence, d’intégration</a:t>
            </a:r>
          </a:p>
          <a:p>
            <a:endParaRPr lang="fr-FR" baseline="0" noProof="0" dirty="0" smtClean="0"/>
          </a:p>
          <a:p>
            <a:endParaRPr lang="fr-FR" baseline="0" noProof="0" dirty="0" smtClean="0"/>
          </a:p>
          <a:p>
            <a:endParaRPr lang="fr-FR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4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Zachman regrette car les</a:t>
            </a:r>
            <a:r>
              <a:rPr lang="fr-FR" baseline="0" noProof="0" dirty="0" smtClean="0"/>
              <a:t> gens réduisent le SI au système informatique en le </a:t>
            </a:r>
            <a:r>
              <a:rPr lang="fr-FR" baseline="0" noProof="0" dirty="0" err="1" smtClean="0"/>
              <a:t>décorrélant</a:t>
            </a:r>
            <a:r>
              <a:rPr lang="fr-FR" baseline="0" noProof="0" dirty="0" smtClean="0"/>
              <a:t> du métier</a:t>
            </a:r>
          </a:p>
          <a:p>
            <a:r>
              <a:rPr lang="fr-FR" baseline="0" noProof="0" dirty="0" smtClean="0"/>
              <a:t>Il utilise donc la dénomination EA quelques mois plus tard</a:t>
            </a:r>
            <a:endParaRPr lang="fr-FR" noProof="0" dirty="0" smtClean="0"/>
          </a:p>
          <a:p>
            <a:endParaRPr lang="fr-FR" noProof="0" dirty="0" smtClean="0"/>
          </a:p>
          <a:p>
            <a:r>
              <a:rPr lang="fr-FR" noProof="0" dirty="0" smtClean="0"/>
              <a:t>Conception </a:t>
            </a:r>
          </a:p>
          <a:p>
            <a:r>
              <a:rPr lang="fr-FR" noProof="0" dirty="0" smtClean="0"/>
              <a:t>Maintenue</a:t>
            </a:r>
            <a:r>
              <a:rPr lang="fr-FR" baseline="0" noProof="0" dirty="0" smtClean="0"/>
              <a:t> pour supporter l’évolution de l’entreprise et du SI qui la </a:t>
            </a:r>
            <a:r>
              <a:rPr lang="fr-FR" baseline="0" noProof="0" dirty="0" err="1" smtClean="0"/>
              <a:t>sout</a:t>
            </a:r>
          </a:p>
          <a:p>
            <a:r>
              <a:rPr lang="fr-FR" baseline="0" noProof="0" dirty="0" err="1" smtClean="0"/>
              <a:t>----- Meeting Notes (30/06/16 16:08) -----</a:t>
            </a:r>
          </a:p>
          <a:p>
            <a:r>
              <a:rPr lang="fr-FR" baseline="0" noProof="0" dirty="0" err="1" smtClean="0"/>
              <a:t>Zachman </a:t>
            </a:r>
          </a:p>
          <a:p>
            <a:r>
              <a:rPr lang="fr-FR" baseline="0" noProof="0" dirty="0" err="1" smtClean="0"/>
              <a:t>pour que les gens n'associent pas SI à IT</a:t>
            </a:r>
          </a:p>
          <a:p>
            <a:r>
              <a:rPr lang="fr-FR" baseline="0" noProof="0" dirty="0" err="1" smtClean="0"/>
              <a:t>pour éviter la confusion</a:t>
            </a:r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53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>
                <a:latin typeface="Palatino"/>
                <a:cs typeface="Palatino"/>
              </a:rPr>
              <a:t>1/ chaque cadre ayant ses propres avantages et ses inconvénients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2/ D</a:t>
            </a:r>
            <a:r>
              <a:rPr lang="en-GB" b="1" baseline="0" dirty="0" err="1" smtClean="0"/>
              <a:t>onc</a:t>
            </a:r>
            <a:r>
              <a:rPr lang="en-GB" b="1" baseline="0" dirty="0" smtClean="0"/>
              <a:t> </a:t>
            </a:r>
            <a:r>
              <a:rPr lang="en-GB" b="1" baseline="0" dirty="0" err="1" smtClean="0"/>
              <a:t>adpoter</a:t>
            </a:r>
            <a:r>
              <a:rPr lang="en-GB" b="1" baseline="0" dirty="0" smtClean="0"/>
              <a:t> </a:t>
            </a:r>
            <a:r>
              <a:rPr lang="en-GB" b="1" baseline="0" dirty="0" err="1" smtClean="0"/>
              <a:t>une</a:t>
            </a:r>
            <a:r>
              <a:rPr lang="en-GB" b="1" baseline="0" dirty="0" smtClean="0"/>
              <a:t> </a:t>
            </a:r>
            <a:r>
              <a:rPr lang="en-GB" b="1" baseline="0" dirty="0" err="1" smtClean="0"/>
              <a:t>approche</a:t>
            </a:r>
            <a:r>
              <a:rPr lang="en-GB" b="1" baseline="0" dirty="0" smtClean="0"/>
              <a:t> par point de </a:t>
            </a:r>
            <a:r>
              <a:rPr lang="en-GB" b="1" baseline="0" dirty="0" err="1" smtClean="0"/>
              <a:t>vue</a:t>
            </a:r>
            <a:endParaRPr lang="en-GB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>
              <a:latin typeface="Palatino"/>
              <a:cs typeface="Palatino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3/ reflexion </a:t>
            </a:r>
            <a:r>
              <a:rPr lang="en-GB" b="1" baseline="0" dirty="0" err="1" smtClean="0"/>
              <a:t>sur</a:t>
            </a:r>
            <a:r>
              <a:rPr lang="en-GB" b="1" baseline="0" dirty="0" smtClean="0"/>
              <a:t> les points de </a:t>
            </a:r>
            <a:r>
              <a:rPr lang="en-GB" b="1" baseline="0" dirty="0" err="1" smtClean="0"/>
              <a:t>vue</a:t>
            </a:r>
            <a:r>
              <a:rPr lang="en-GB" b="1" baseline="0" dirty="0" smtClean="0"/>
              <a:t>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p</a:t>
            </a:r>
            <a:r>
              <a:rPr lang="en-GB" dirty="0" smtClean="0"/>
              <a:t>oint de </a:t>
            </a:r>
            <a:r>
              <a:rPr lang="en-GB" dirty="0" err="1" smtClean="0"/>
              <a:t>vue</a:t>
            </a:r>
            <a:r>
              <a:rPr lang="en-GB" baseline="0" dirty="0" smtClean="0"/>
              <a:t> qui </a:t>
            </a:r>
            <a:r>
              <a:rPr lang="en-GB" baseline="0" dirty="0" err="1" smtClean="0"/>
              <a:t>n’apparaissent</a:t>
            </a:r>
            <a:r>
              <a:rPr lang="en-GB" baseline="0" dirty="0" smtClean="0"/>
              <a:t> pas 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err="1" smtClean="0"/>
              <a:t>Fonctionnel</a:t>
            </a:r>
            <a:r>
              <a:rPr lang="en-GB" baseline="0" dirty="0" smtClean="0"/>
              <a:t> et Information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----- Meeting Notes (30/06/16 16:08) -----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pdv technique le définir et dire qu'on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Club Urba : complet , fonction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On a classé les autres points de vue selon club urba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Information n'y est pas mais on l'intégre en tant qu'aspect dans chacune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308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noProof="0" dirty="0" smtClean="0"/>
              <a:t>1/ Certes, ces cadres permettent de structurer l’architecture d’entreprise mais </a:t>
            </a:r>
            <a:r>
              <a:rPr lang="en-US" baseline="0" noProof="0" dirty="0" smtClean="0"/>
              <a:t>l</a:t>
            </a:r>
            <a:r>
              <a:rPr lang="fr-FR" baseline="0" noProof="0" dirty="0" smtClean="0"/>
              <a:t>’EA reste une pratique informelle </a:t>
            </a:r>
          </a:p>
          <a:p>
            <a:endParaRPr lang="fr-FR" baseline="0" noProof="0" dirty="0" smtClean="0"/>
          </a:p>
          <a:p>
            <a:r>
              <a:rPr lang="fr-FR" baseline="0" noProof="0" dirty="0" smtClean="0"/>
              <a:t>Très grandes entreprises avec des centaines de processus et de </a:t>
            </a:r>
          </a:p>
          <a:p>
            <a:r>
              <a:rPr lang="en-GB" dirty="0" smtClean="0"/>
              <a:t>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métier</a:t>
            </a:r>
            <a:r>
              <a:rPr lang="en-GB" baseline="0" dirty="0" smtClean="0"/>
              <a:t> et </a:t>
            </a:r>
            <a:r>
              <a:rPr lang="en-GB" baseline="0" dirty="0" err="1" smtClean="0"/>
              <a:t>l’IT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sont</a:t>
            </a:r>
            <a:r>
              <a:rPr lang="en-GB" baseline="0" dirty="0" smtClean="0"/>
              <a:t> en </a:t>
            </a:r>
            <a:r>
              <a:rPr lang="en-GB" baseline="0" dirty="0" err="1" smtClean="0"/>
              <a:t>constante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évolution</a:t>
            </a:r>
            <a:r>
              <a:rPr lang="en-GB" baseline="0" dirty="0" smtClean="0"/>
              <a:t> :</a:t>
            </a:r>
            <a:endParaRPr lang="en-GB" dirty="0" smtClean="0"/>
          </a:p>
          <a:p>
            <a:r>
              <a:rPr lang="en-GB" dirty="0" err="1" smtClean="0"/>
              <a:t>Modèles</a:t>
            </a:r>
            <a:r>
              <a:rPr lang="en-GB" dirty="0" smtClean="0"/>
              <a:t> </a:t>
            </a:r>
            <a:r>
              <a:rPr lang="en-GB" dirty="0" err="1" smtClean="0"/>
              <a:t>diificiement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maintenables</a:t>
            </a:r>
            <a:r>
              <a:rPr lang="en-GB" baseline="0" dirty="0" smtClean="0"/>
              <a:t> </a:t>
            </a:r>
          </a:p>
          <a:p>
            <a:endParaRPr lang="en-GB" dirty="0" smtClean="0"/>
          </a:p>
          <a:p>
            <a:r>
              <a:rPr lang="en-GB" dirty="0" err="1" smtClean="0"/>
              <a:t>L’activité</a:t>
            </a:r>
            <a:r>
              <a:rPr lang="en-GB" dirty="0" smtClean="0"/>
              <a:t> </a:t>
            </a:r>
            <a:r>
              <a:rPr lang="en-GB" dirty="0" err="1" smtClean="0"/>
              <a:t>d’analyse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est</a:t>
            </a:r>
            <a:r>
              <a:rPr lang="en-GB" baseline="0" dirty="0" smtClean="0"/>
              <a:t> compromise par </a:t>
            </a:r>
            <a:r>
              <a:rPr lang="en-GB" baseline="0" dirty="0" err="1" smtClean="0"/>
              <a:t>toutes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ces</a:t>
            </a:r>
            <a:r>
              <a:rPr lang="en-GB" baseline="0" dirty="0" smtClean="0"/>
              <a:t> limitations</a:t>
            </a:r>
          </a:p>
          <a:p>
            <a:r>
              <a:rPr lang="fr-FR" dirty="0" smtClean="0">
                <a:latin typeface="Palatino"/>
                <a:cs typeface="Palatino"/>
              </a:rPr>
              <a:t>Des modèles difficiles à maintenir et à analyser en</a:t>
            </a:r>
          </a:p>
          <a:p>
            <a:r>
              <a:rPr lang="en-US" dirty="0" smtClean="0">
                <a:latin typeface="Palatino"/>
                <a:cs typeface="Palatino"/>
              </a:rPr>
              <a:t>c</a:t>
            </a:r>
            <a:r>
              <a:rPr lang="fr-FR" dirty="0" smtClean="0">
                <a:latin typeface="Palatino"/>
                <a:cs typeface="Palatino"/>
              </a:rPr>
              <a:t>as d’évolutions</a:t>
            </a:r>
          </a:p>
          <a:p>
            <a:r>
              <a:rPr lang="en-GB" baseline="0" dirty="0" err="1" smtClean="0"/>
              <a:t>modèles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contemplatifs</a:t>
            </a:r>
            <a:r>
              <a:rPr lang="en-GB" baseline="0" dirty="0" smtClean="0"/>
              <a:t> X </a:t>
            </a:r>
            <a:r>
              <a:rPr lang="en-GB" baseline="0" dirty="0" err="1" smtClean="0"/>
              <a:t>une</a:t>
            </a:r>
            <a:r>
              <a:rPr lang="en-GB" baseline="0" dirty="0" smtClean="0"/>
              <a:t> analyse </a:t>
            </a:r>
            <a:r>
              <a:rPr lang="en-GB" baseline="0" dirty="0" err="1" smtClean="0"/>
              <a:t>automatisée</a:t>
            </a:r>
            <a:r>
              <a:rPr lang="en-GB" baseline="0" dirty="0" smtClean="0"/>
              <a:t> et </a:t>
            </a:r>
            <a:r>
              <a:rPr lang="en-GB" baseline="0" dirty="0" err="1" smtClean="0"/>
              <a:t>pertinente</a:t>
            </a:r>
            <a:r>
              <a:rPr lang="en-GB" baseline="0" dirty="0" smtClean="0"/>
              <a:t> de la structure et du </a:t>
            </a:r>
            <a:r>
              <a:rPr lang="en-GB" baseline="0" dirty="0" err="1" smtClean="0"/>
              <a:t>comportement</a:t>
            </a:r>
            <a:r>
              <a:rPr lang="en-GB" baseline="0" dirty="0" smtClean="0"/>
              <a:t>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 smtClean="0"/>
          </a:p>
          <a:p>
            <a:endParaRPr lang="fr-FR" dirty="0" smtClean="0">
              <a:latin typeface="Palatino"/>
              <a:cs typeface="Palatino"/>
            </a:endParaRPr>
          </a:p>
          <a:p>
            <a:endParaRPr lang="en-GB" dirty="0"/>
          </a:p>
          <a:p>
            <a:r>
              <a:rPr lang="en-GB" dirty="0"/>
              <a:t>----- Meeting Notes (02/07/16 08:41) -----</a:t>
            </a:r>
          </a:p>
          <a:p>
            <a:r>
              <a:rPr lang="en-GB" dirty="0"/>
              <a:t>1 / cadres pour structurer l'EA (pdv) mais l'EA reste une pratqiue informelle</a:t>
            </a:r>
          </a:p>
          <a:p>
            <a:r>
              <a:rPr lang="en-GB" dirty="0"/>
              <a:t>2 / car les modèles de conception utilisés sont informels (fichier texte, présentations, grapphique, etc.)</a:t>
            </a:r>
          </a:p>
          <a:p>
            <a:r>
              <a:rPr lang="en-GB" dirty="0"/>
              <a:t>-&gt; destiné à la documentation et la communication</a:t>
            </a:r>
          </a:p>
          <a:p>
            <a:r>
              <a:rPr lang="en-GB" dirty="0"/>
              <a:t>3/ l'activité d'analyse est compromise par ces modèles informels nottament lorsqu'il s'agit de très grandes entreprises avec des centaines de processus et d'applications</a:t>
            </a:r>
          </a:p>
          <a:p>
            <a:r>
              <a:rPr lang="en-GB" dirty="0"/>
              <a:t>4/ ces modèles informels ou encore contemplatifs emêche une analyse pertinente de la structure et du comportement de l'architecture. </a:t>
            </a:r>
          </a:p>
          <a:p>
            <a:r>
              <a:rPr lang="en-GB" dirty="0"/>
              <a:t>5/ les limimitations des modèles contemplatifs ont été adressées par l'IDM dans le cadre du génie logiciel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03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Le </a:t>
            </a:r>
            <a:r>
              <a:rPr lang="en-GB" baseline="0" dirty="0" err="1" smtClean="0"/>
              <a:t>génie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logciel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rencontre</a:t>
            </a:r>
            <a:r>
              <a:rPr lang="en-GB" baseline="0" dirty="0" smtClean="0"/>
              <a:t> les </a:t>
            </a:r>
            <a:r>
              <a:rPr lang="en-GB" baseline="0" dirty="0" err="1" smtClean="0"/>
              <a:t>mêmes</a:t>
            </a:r>
            <a:r>
              <a:rPr lang="en-GB" baseline="0" dirty="0" smtClean="0"/>
              <a:t> limitations - &gt; </a:t>
            </a:r>
            <a:r>
              <a:rPr lang="en-GB" baseline="0" dirty="0" err="1" smtClean="0"/>
              <a:t>l’usage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d’artefacts</a:t>
            </a:r>
            <a:r>
              <a:rPr lang="en-GB" baseline="0" dirty="0" smtClean="0"/>
              <a:t> informal pour la spec et la conception </a:t>
            </a:r>
            <a:r>
              <a:rPr lang="en-GB" baseline="0" dirty="0" err="1" smtClean="0"/>
              <a:t>d’une</a:t>
            </a:r>
            <a:r>
              <a:rPr lang="en-GB" baseline="0" dirty="0" smtClean="0"/>
              <a:t> architecture </a:t>
            </a:r>
            <a:r>
              <a:rPr lang="en-GB" baseline="0" dirty="0" err="1" smtClean="0"/>
              <a:t>logicielle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L’IDM </a:t>
            </a:r>
            <a:r>
              <a:rPr lang="en-GB" baseline="0" dirty="0" err="1" smtClean="0"/>
              <a:t>traite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problèmes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modèles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purement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contemplatifs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dans</a:t>
            </a:r>
            <a:r>
              <a:rPr lang="en-GB" baseline="0" dirty="0" smtClean="0"/>
              <a:t> le cadre du </a:t>
            </a:r>
            <a:r>
              <a:rPr lang="en-GB" baseline="0" dirty="0" err="1" smtClean="0"/>
              <a:t>génie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logiciel</a:t>
            </a:r>
            <a:r>
              <a:rPr lang="en-GB" baseline="0" dirty="0" smtClean="0"/>
              <a:t> :</a:t>
            </a:r>
          </a:p>
          <a:p>
            <a:r>
              <a:rPr lang="en-GB" baseline="0" dirty="0" err="1" smtClean="0"/>
              <a:t>méthodes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modèles</a:t>
            </a:r>
            <a:r>
              <a:rPr lang="en-GB" baseline="0" dirty="0" smtClean="0"/>
              <a:t>, technique de </a:t>
            </a:r>
            <a:r>
              <a:rPr lang="en-GB" baseline="0" dirty="0" err="1" smtClean="0"/>
              <a:t>l’IDM</a:t>
            </a:r>
            <a:r>
              <a:rPr lang="en-GB" baseline="0" dirty="0" smtClean="0"/>
              <a:t> qui </a:t>
            </a:r>
            <a:r>
              <a:rPr lang="en-GB" baseline="0" dirty="0" err="1" smtClean="0"/>
              <a:t>peuvent</a:t>
            </a:r>
            <a:r>
              <a:rPr lang="en-GB" baseline="0" dirty="0" smtClean="0"/>
              <a:t> </a:t>
            </a:r>
            <a:r>
              <a:rPr lang="en-GB" baseline="0" dirty="0" err="1" smtClean="0"/>
              <a:t>bénéficier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à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l’EA</a:t>
            </a:r>
            <a:r>
              <a:rPr lang="en-GB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0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----- Meeting Notes (30/06/16 16:08) -----</a:t>
            </a:r>
          </a:p>
          <a:p>
            <a:r>
              <a:rPr lang="en-GB"/>
              <a:t>ça va noufs faire passer de modèles contemplatifs (documenter/communiquer) vers productifs qu'on va exploiter informatiquement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853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Transfo pour</a:t>
            </a:r>
            <a:r>
              <a:rPr lang="fr-FR" baseline="0" noProof="0" dirty="0" smtClean="0"/>
              <a:t> raffiner des modèles, générer  du code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/>
              <a:t>De raffiner des modèles, générer du codes,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/>
              <a:t>Des langages</a:t>
            </a:r>
            <a:r>
              <a:rPr lang="fr-FR" baseline="0" noProof="0" dirty="0" smtClean="0"/>
              <a:t> exécutables :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noProof="0" dirty="0" smtClean="0"/>
              <a:t>	analyser le comportement et les structures des modèles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 smtClean="0"/>
              <a:t> 	Transformer</a:t>
            </a:r>
            <a:r>
              <a:rPr lang="fr-FR" baseline="0" noProof="0" dirty="0" smtClean="0"/>
              <a:t> les modèles d’un formalisme à l’autre</a:t>
            </a:r>
            <a:endParaRPr lang="fr-FR" noProof="0" dirty="0" smtClean="0"/>
          </a:p>
          <a:p>
            <a:endParaRPr lang="en-GB" dirty="0"/>
          </a:p>
          <a:p>
            <a:r>
              <a:rPr lang="en-GB" dirty="0"/>
              <a:t>----- Meeting Notes (30/06/16 16:08) -----</a:t>
            </a:r>
          </a:p>
          <a:p>
            <a:r>
              <a:rPr lang="en-GB" dirty="0"/>
              <a:t>Métamodèle c'est un modèle du langage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933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933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----- Meeting Notes (30/06/16 16:14) -----</a:t>
            </a:r>
          </a:p>
          <a:p>
            <a:r>
              <a:rPr lang="en-GB" dirty="0"/>
              <a:t>Règles qui permette de dire si un modèle est valider qui exprime des crièrtes de validité</a:t>
            </a:r>
          </a:p>
          <a:p>
            <a:r>
              <a:rPr lang="en-GB" dirty="0"/>
              <a:t>autoréférentialité</a:t>
            </a:r>
          </a:p>
          <a:p>
            <a:r>
              <a:rPr lang="en-GB" dirty="0"/>
              <a:t>Le processus d'EA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032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----- Meeting Notes (30/06/16 16:14) -----</a:t>
            </a:r>
          </a:p>
          <a:p>
            <a:r>
              <a:rPr lang="en-GB"/>
              <a:t>Maintenant que j'ai défini ce qui existe</a:t>
            </a:r>
          </a:p>
          <a:p>
            <a:r>
              <a:rPr lang="en-GB"/>
              <a:t>Maintenant je vous présente mes contributions</a:t>
            </a:r>
          </a:p>
          <a:p>
            <a:r>
              <a:rPr lang="en-GB"/>
              <a:t>le fre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012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----- Meeting Notes (30/06/16 11:55) -----</a:t>
            </a:r>
          </a:p>
          <a:p>
            <a:r>
              <a:rPr lang="en-GB"/>
              <a:t>1min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823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1/ pas de vue technique</a:t>
            </a:r>
          </a:p>
          <a:p>
            <a:r>
              <a:rPr lang="fr-FR" noProof="0" dirty="0" smtClean="0"/>
              <a:t>2/ le bordel processus</a:t>
            </a:r>
            <a:r>
              <a:rPr lang="fr-FR" baseline="0" noProof="0" dirty="0" smtClean="0"/>
              <a:t>, information et objectifs -&gt; p</a:t>
            </a:r>
            <a:r>
              <a:rPr lang="fr-FR" baseline="0" noProof="0" dirty="0" smtClean="0"/>
              <a:t>elle mêle</a:t>
            </a:r>
          </a:p>
          <a:p>
            <a:r>
              <a:rPr lang="fr-FR" baseline="0" noProof="0" dirty="0" err="1" smtClean="0"/>
              <a:t>Syndrôme</a:t>
            </a:r>
            <a:r>
              <a:rPr lang="fr-FR" baseline="0" noProof="0" dirty="0" smtClean="0"/>
              <a:t> du plat de spaghettis</a:t>
            </a:r>
          </a:p>
          <a:p>
            <a:r>
              <a:rPr lang="fr-FR" baseline="0" noProof="0" dirty="0" smtClean="0"/>
              <a:t>Cas réel comme ENEDIS (</a:t>
            </a:r>
            <a:r>
              <a:rPr lang="fr-FR" baseline="0" noProof="0" dirty="0" smtClean="0"/>
              <a:t>ERDF) 10000 d’appli, de </a:t>
            </a:r>
            <a:r>
              <a:rPr lang="fr-FR" baseline="0" noProof="0" dirty="0" err="1" smtClean="0"/>
              <a:t>procesus</a:t>
            </a:r>
            <a:r>
              <a:rPr lang="fr-FR" baseline="0" noProof="0" dirty="0" smtClean="0"/>
              <a:t>, </a:t>
            </a:r>
            <a:r>
              <a:rPr lang="fr-FR" baseline="0" noProof="0" dirty="0" err="1" smtClean="0"/>
              <a:t>etc</a:t>
            </a:r>
            <a:endParaRPr lang="fr-FR" baseline="0" noProof="0" dirty="0" smtClean="0"/>
          </a:p>
          <a:p>
            <a:r>
              <a:rPr lang="fr-FR" baseline="0" noProof="0" dirty="0" err="1" smtClean="0"/>
              <a:t>Difficulter</a:t>
            </a:r>
            <a:r>
              <a:rPr lang="fr-FR" baseline="0" noProof="0" dirty="0" smtClean="0"/>
              <a:t> à maintenir, faire évoluer, etc.</a:t>
            </a:r>
          </a:p>
          <a:p>
            <a:r>
              <a:rPr lang="fr-FR" baseline="0" noProof="0" dirty="0" smtClean="0"/>
              <a:t>Les vues évolues en silos -&gt; impossible de les mettre en cohérence</a:t>
            </a:r>
          </a:p>
          <a:p>
            <a:r>
              <a:rPr lang="fr-FR" baseline="0" noProof="0" dirty="0" smtClean="0"/>
              <a:t>----- Meeting Notes (30/06/16 16:14) -----</a:t>
            </a:r>
          </a:p>
          <a:p>
            <a:r>
              <a:rPr lang="fr-FR" baseline="0" noProof="0" dirty="0" smtClean="0"/>
              <a:t>je repare du club urba</a:t>
            </a:r>
          </a:p>
          <a:p>
            <a:r>
              <a:rPr lang="fr-FR" baseline="0" noProof="0" dirty="0" smtClean="0"/>
              <a:t>j'ai supprimé la vue technique</a:t>
            </a:r>
          </a:p>
          <a:p>
            <a:r>
              <a:rPr lang="fr-FR" baseline="0" noProof="0" dirty="0" smtClean="0"/>
              <a:t>assez classique</a:t>
            </a:r>
          </a:p>
          <a:p>
            <a:r>
              <a:rPr lang="fr-FR" baseline="0" noProof="0" dirty="0" smtClean="0"/>
              <a:t>point de vue indep et piloter</a:t>
            </a:r>
            <a:endParaRPr lang="fr-FR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08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 smtClean="0"/>
              <a:t>3/ ranger ça selon</a:t>
            </a:r>
            <a:r>
              <a:rPr lang="fr-FR" baseline="0" noProof="0" dirty="0" smtClean="0"/>
              <a:t> les aspects</a:t>
            </a:r>
          </a:p>
          <a:p>
            <a:r>
              <a:rPr lang="fr-FR" baseline="0" noProof="0" dirty="0" smtClean="0"/>
              <a:t>4/ la cohérence intra vue</a:t>
            </a:r>
          </a:p>
          <a:p>
            <a:r>
              <a:rPr lang="fr-FR" baseline="0" noProof="0" dirty="0" smtClean="0"/>
              <a:t>5/ cohérence </a:t>
            </a:r>
            <a:r>
              <a:rPr lang="fr-FR" baseline="0" noProof="0" dirty="0" err="1" smtClean="0"/>
              <a:t>intervues</a:t>
            </a:r>
            <a:endParaRPr lang="fr-FR" baseline="0" noProof="0" dirty="0" smtClean="0"/>
          </a:p>
          <a:p>
            <a:endParaRPr lang="fr-FR" baseline="0" noProof="0" dirty="0" smtClean="0"/>
          </a:p>
          <a:p>
            <a:r>
              <a:rPr lang="fr-FR" baseline="0" noProof="0" dirty="0" smtClean="0"/>
              <a:t>----- Meeting Notes (30/06/16 16:14) -----</a:t>
            </a:r>
          </a:p>
          <a:p>
            <a:r>
              <a:rPr lang="fr-FR" baseline="0" noProof="0" dirty="0" smtClean="0"/>
              <a:t>Rappel : vue info c'est un aspect dans les 3 vues</a:t>
            </a:r>
          </a:p>
          <a:p>
            <a:r>
              <a:rPr lang="fr-FR" baseline="0" noProof="0" dirty="0" smtClean="0"/>
              <a:t>----- Meeting Notes (30/06/16 16:19) -----</a:t>
            </a:r>
          </a:p>
          <a:p>
            <a:r>
              <a:rPr lang="fr-FR" baseline="0" noProof="0" dirty="0" smtClean="0"/>
              <a:t>parler des concepts raffinés en type en format</a:t>
            </a:r>
          </a:p>
          <a:p>
            <a:r>
              <a:rPr lang="fr-FR" baseline="0" noProof="0" dirty="0" smtClean="0"/>
              <a:t>lien intravues et intervue</a:t>
            </a:r>
          </a:p>
          <a:p>
            <a:r>
              <a:rPr lang="fr-FR" baseline="0" noProof="0" dirty="0" smtClean="0"/>
              <a:t>répéter les choses un process utilise un concept er rempli un objectif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08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Simulation </a:t>
            </a:r>
            <a:r>
              <a:rPr lang="en-GB" dirty="0" err="1" smtClean="0"/>
              <a:t>dirigée</a:t>
            </a:r>
            <a:r>
              <a:rPr lang="en-GB" baseline="0" dirty="0" smtClean="0"/>
              <a:t> par la </a:t>
            </a:r>
            <a:r>
              <a:rPr lang="en-GB" baseline="0" dirty="0" err="1" smtClean="0"/>
              <a:t>vue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métier</a:t>
            </a:r>
          </a:p>
          <a:p>
            <a:r>
              <a:rPr lang="en-GB" baseline="0" dirty="0" err="1" smtClean="0"/>
              <a:t>----- Meeting Notes (30/06/16 16:19) -----</a:t>
            </a:r>
          </a:p>
          <a:p>
            <a:r>
              <a:rPr lang="en-GB" baseline="0" dirty="0" err="1" smtClean="0"/>
              <a:t>la vue métier pilote parce que c'est là que sont défini les process</a:t>
            </a:r>
          </a:p>
          <a:p>
            <a:r>
              <a:rPr lang="en-GB" baseline="0" dirty="0" err="1" smtClean="0"/>
              <a:t>déclencher les modules </a:t>
            </a:r>
          </a:p>
          <a:p>
            <a:r>
              <a:rPr lang="en-GB" baseline="0" dirty="0" err="1" smtClean="0"/>
              <a:t>vue métier en langage exécutable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228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58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noProof="0" dirty="0" smtClean="0"/>
              <a:t>Les agents de EDF qui font</a:t>
            </a:r>
            <a:r>
              <a:rPr lang="fr-CA" baseline="0" noProof="0" dirty="0" smtClean="0"/>
              <a:t> des interventions et qui ont besoin de véhicules pour se déplacer d’un point à l’autre </a:t>
            </a:r>
          </a:p>
          <a:p>
            <a:endParaRPr lang="fr-CA" noProof="0" dirty="0" smtClean="0"/>
          </a:p>
          <a:p>
            <a:r>
              <a:rPr lang="fr-CA" noProof="0" dirty="0" smtClean="0"/>
              <a:t>----- Meeting Notes (30/06/16 16:31) -----</a:t>
            </a:r>
          </a:p>
          <a:p>
            <a:r>
              <a:rPr lang="fr-CA" noProof="0" dirty="0" smtClean="0"/>
              <a:t>c'est quoi une tournée </a:t>
            </a:r>
          </a:p>
          <a:p>
            <a:r>
              <a:rPr lang="fr-CA" noProof="0" dirty="0" smtClean="0"/>
              <a:t>des interventions des agents qui ont besoin de VE</a:t>
            </a:r>
          </a:p>
          <a:p>
            <a:r>
              <a:rPr lang="fr-CA" noProof="0" dirty="0" smtClean="0"/>
              <a:t>faire des </a:t>
            </a:r>
          </a:p>
          <a:p>
            <a:r>
              <a:rPr lang="fr-CA" noProof="0" dirty="0" smtClean="0"/>
              <a:t>des contraintes, préférence de certain agents on a donc besoin de faire valider</a:t>
            </a:r>
            <a:endParaRPr lang="fr-CA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189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1/</a:t>
            </a:r>
          </a:p>
          <a:p>
            <a:r>
              <a:rPr lang="en-GB" dirty="0" smtClean="0"/>
              <a:t>2/</a:t>
            </a:r>
          </a:p>
          <a:p>
            <a:r>
              <a:rPr lang="en-GB" dirty="0" smtClean="0"/>
              <a:t>3/</a:t>
            </a:r>
          </a:p>
          <a:p>
            <a:endParaRPr lang="en-GB" dirty="0"/>
          </a:p>
          <a:p>
            <a:r>
              <a:rPr lang="en-GB" dirty="0"/>
              <a:t>----- Meeting Notes (30/06/16 16:31) -----</a:t>
            </a:r>
          </a:p>
          <a:p>
            <a:r>
              <a:rPr lang="en-GB" dirty="0"/>
              <a:t>on commence par information - &gt; processus </a:t>
            </a:r>
          </a:p>
          <a:p>
            <a:r>
              <a:rPr lang="en-GB" dirty="0"/>
              <a:t>Dans la vue fonctionnelle etc</a:t>
            </a:r>
          </a:p>
          <a:p>
            <a:r>
              <a:rPr lang="en-GB" dirty="0"/>
              <a:t>Appli existante : pour calculer les tournées</a:t>
            </a:r>
          </a:p>
          <a:p>
            <a:endParaRPr lang="en-GB" dirty="0"/>
          </a:p>
          <a:p>
            <a:r>
              <a:rPr lang="en-GB" dirty="0"/>
              <a:t>D'un côté on transforme l'objectif et de l'autre information</a:t>
            </a:r>
          </a:p>
          <a:p>
            <a:r>
              <a:rPr lang="en-GB" dirty="0"/>
              <a:t>soupelesse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353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----- Meeting Notes (30/06/16 16:31) -----</a:t>
            </a:r>
          </a:p>
          <a:p>
            <a:r>
              <a:rPr lang="en-GB"/>
              <a:t>que du rouge et bleau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248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----- Meeting Notes (30/06/16 16:31) -----</a:t>
            </a:r>
          </a:p>
          <a:p>
            <a:r>
              <a:rPr lang="en-GB"/>
              <a:t>que du rouge et bleau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24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----- Meeting Notes (30/06/16 11:55) -----</a:t>
            </a:r>
          </a:p>
          <a:p>
            <a:r>
              <a:rPr lang="en-GB"/>
              <a:t>Pour comprendre le contexte industriel de ces travaux de thèse, il faut s'intéresser au réseau électrique en 1990.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92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Déf</a:t>
            </a:r>
            <a:r>
              <a:rPr lang="en-GB" baseline="0" dirty="0" smtClean="0"/>
              <a:t> Smart Grid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R</a:t>
            </a:r>
            <a:r>
              <a:rPr lang="en-GB" dirty="0" err="1" smtClean="0"/>
              <a:t>ôle</a:t>
            </a:r>
            <a:r>
              <a:rPr lang="en-GB" dirty="0" smtClean="0"/>
              <a:t> du SI </a:t>
            </a:r>
            <a:endParaRPr lang="en-GB" dirty="0" smtClean="0"/>
          </a:p>
          <a:p>
            <a:r>
              <a:rPr lang="en-GB" dirty="0" err="1" smtClean="0"/>
              <a:t>Fournir</a:t>
            </a:r>
            <a:r>
              <a:rPr lang="en-GB" baseline="0" dirty="0" smtClean="0"/>
              <a:t> la </a:t>
            </a:r>
            <a:r>
              <a:rPr lang="en-GB" baseline="0" dirty="0" err="1" smtClean="0"/>
              <a:t>demande</a:t>
            </a:r>
            <a:r>
              <a:rPr lang="en-GB" baseline="0" dirty="0" smtClean="0"/>
              <a:t> (</a:t>
            </a:r>
            <a:r>
              <a:rPr lang="en-GB" baseline="0" dirty="0" err="1" smtClean="0"/>
              <a:t>thermique</a:t>
            </a:r>
            <a:r>
              <a:rPr lang="en-GB" baseline="0" dirty="0" smtClean="0"/>
              <a:t>) </a:t>
            </a:r>
            <a:r>
              <a:rPr lang="en-GB" baseline="0" dirty="0" err="1" smtClean="0"/>
              <a:t>vs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déplacer</a:t>
            </a:r>
            <a:r>
              <a:rPr lang="en-GB" baseline="0" dirty="0" smtClean="0"/>
              <a:t> le </a:t>
            </a:r>
            <a:r>
              <a:rPr lang="en-GB" baseline="0" dirty="0" err="1" smtClean="0"/>
              <a:t>demande</a:t>
            </a:r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Recharge </a:t>
            </a:r>
            <a:r>
              <a:rPr lang="en-GB" baseline="0" dirty="0" err="1" smtClean="0"/>
              <a:t>rapide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à</a:t>
            </a:r>
            <a:r>
              <a:rPr lang="en-GB" baseline="0" dirty="0" smtClean="0"/>
              <a:t> 19h </a:t>
            </a:r>
            <a:r>
              <a:rPr lang="en-GB" baseline="0" dirty="0" err="1" smtClean="0"/>
              <a:t>ça</a:t>
            </a:r>
            <a:r>
              <a:rPr lang="en-GB" baseline="0" dirty="0" smtClean="0"/>
              <a:t> ne </a:t>
            </a:r>
            <a:r>
              <a:rPr lang="en-GB" baseline="0" dirty="0" err="1" smtClean="0"/>
              <a:t>tient</a:t>
            </a:r>
            <a:r>
              <a:rPr lang="en-GB" baseline="0" dirty="0" smtClean="0"/>
              <a:t> pas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328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Déf</a:t>
            </a:r>
            <a:r>
              <a:rPr lang="en-GB" baseline="0" dirty="0" smtClean="0"/>
              <a:t> Smart Grid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R</a:t>
            </a:r>
            <a:r>
              <a:rPr lang="en-GB" dirty="0" err="1" smtClean="0"/>
              <a:t>ôle</a:t>
            </a:r>
            <a:r>
              <a:rPr lang="en-GB" dirty="0" smtClean="0"/>
              <a:t> du SI </a:t>
            </a:r>
            <a:endParaRPr lang="en-GB" dirty="0" smtClean="0"/>
          </a:p>
          <a:p>
            <a:r>
              <a:rPr lang="en-GB" dirty="0" err="1" smtClean="0"/>
              <a:t>Fournir</a:t>
            </a:r>
            <a:r>
              <a:rPr lang="en-GB" baseline="0" dirty="0" smtClean="0"/>
              <a:t> la </a:t>
            </a:r>
            <a:r>
              <a:rPr lang="en-GB" baseline="0" dirty="0" err="1" smtClean="0"/>
              <a:t>demande</a:t>
            </a:r>
            <a:r>
              <a:rPr lang="en-GB" baseline="0" dirty="0" smtClean="0"/>
              <a:t> (</a:t>
            </a:r>
            <a:r>
              <a:rPr lang="en-GB" baseline="0" dirty="0" err="1" smtClean="0"/>
              <a:t>thermique</a:t>
            </a:r>
            <a:r>
              <a:rPr lang="en-GB" baseline="0" dirty="0" smtClean="0"/>
              <a:t>) </a:t>
            </a:r>
            <a:r>
              <a:rPr lang="en-GB" baseline="0" dirty="0" err="1" smtClean="0"/>
              <a:t>vs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déplacer</a:t>
            </a:r>
            <a:r>
              <a:rPr lang="en-GB" baseline="0" dirty="0" smtClean="0"/>
              <a:t> le </a:t>
            </a:r>
            <a:r>
              <a:rPr lang="en-GB" baseline="0" dirty="0" err="1" smtClean="0"/>
              <a:t>demande</a:t>
            </a:r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Recharge </a:t>
            </a:r>
            <a:r>
              <a:rPr lang="en-GB" baseline="0" dirty="0" err="1" smtClean="0"/>
              <a:t>rapide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à</a:t>
            </a:r>
            <a:r>
              <a:rPr lang="en-GB" baseline="0" dirty="0" smtClean="0"/>
              <a:t> 19h </a:t>
            </a:r>
            <a:r>
              <a:rPr lang="en-GB" baseline="0" dirty="0" err="1" smtClean="0"/>
              <a:t>ça</a:t>
            </a:r>
            <a:r>
              <a:rPr lang="en-GB" baseline="0" dirty="0" smtClean="0"/>
              <a:t> ne </a:t>
            </a:r>
            <a:r>
              <a:rPr lang="en-GB" baseline="0" dirty="0" err="1" smtClean="0"/>
              <a:t>tient</a:t>
            </a:r>
            <a:r>
              <a:rPr lang="en-GB" baseline="0" dirty="0" smtClean="0"/>
              <a:t> pas</a:t>
            </a:r>
          </a:p>
          <a:p>
            <a:r>
              <a:rPr lang="en-GB" baseline="0" dirty="0" smtClean="0"/>
              <a:t>----- Meeting Notes (30/06/16 11:55) -----</a:t>
            </a:r>
          </a:p>
          <a:p>
            <a:r>
              <a:rPr lang="en-GB" baseline="0" dirty="0" smtClean="0"/>
              <a:t>7min</a:t>
            </a:r>
          </a:p>
          <a:p>
            <a:endParaRPr lang="en-GB" baseline="0" dirty="0" smtClean="0"/>
          </a:p>
          <a:p>
            <a:r>
              <a:rPr lang="en-GB" baseline="0" dirty="0" smtClean="0"/>
              <a:t>Rôle du SI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32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----- Meeting Notes (29/06/16 15:36) -----</a:t>
            </a:r>
          </a:p>
          <a:p>
            <a:r>
              <a:rPr lang="en-GB" dirty="0"/>
              <a:t>Flux </a:t>
            </a:r>
            <a:r>
              <a:rPr lang="en-GB" dirty="0" err="1"/>
              <a:t>d'information</a:t>
            </a:r>
            <a:r>
              <a:rPr lang="en-GB" dirty="0"/>
              <a:t> = </a:t>
            </a:r>
            <a:r>
              <a:rPr lang="en-GB" dirty="0" err="1"/>
              <a:t>mesures</a:t>
            </a:r>
            <a:r>
              <a:rPr lang="en-GB" dirty="0"/>
              <a:t> et </a:t>
            </a:r>
            <a:r>
              <a:rPr lang="en-GB" dirty="0" err="1"/>
              <a:t>consignes</a:t>
            </a:r>
            <a:endParaRPr lang="en-GB" dirty="0"/>
          </a:p>
          <a:p>
            <a:r>
              <a:rPr lang="en-GB" dirty="0" err="1"/>
              <a:t>Exemple</a:t>
            </a:r>
            <a:r>
              <a:rPr lang="en-GB" dirty="0"/>
              <a:t> = </a:t>
            </a:r>
            <a:r>
              <a:rPr lang="en-GB" dirty="0" err="1" smtClean="0"/>
              <a:t>compteurs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linky</a:t>
            </a:r>
            <a:r>
              <a:rPr lang="en-GB" baseline="0" dirty="0" smtClean="0"/>
              <a:t> qui </a:t>
            </a:r>
            <a:r>
              <a:rPr lang="en-GB" baseline="0" dirty="0" err="1" smtClean="0"/>
              <a:t>permettent</a:t>
            </a:r>
            <a:r>
              <a:rPr lang="en-GB" baseline="0" dirty="0" smtClean="0"/>
              <a:t> par </a:t>
            </a:r>
            <a:r>
              <a:rPr lang="en-GB" baseline="0" dirty="0" err="1" smtClean="0"/>
              <a:t>exemple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d’effacer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une</a:t>
            </a:r>
            <a:r>
              <a:rPr lang="en-GB" baseline="0" dirty="0" smtClean="0"/>
              <a:t> charge </a:t>
            </a:r>
            <a:r>
              <a:rPr lang="en-GB" baseline="0" dirty="0" err="1" smtClean="0"/>
              <a:t>sur</a:t>
            </a:r>
            <a:r>
              <a:rPr lang="en-GB" baseline="0" dirty="0" smtClean="0"/>
              <a:t> le </a:t>
            </a:r>
            <a:r>
              <a:rPr lang="en-GB" baseline="0" dirty="0" err="1" smtClean="0"/>
              <a:t>réseau</a:t>
            </a:r>
            <a:r>
              <a:rPr lang="en-GB" baseline="0" dirty="0" smtClean="0"/>
              <a:t>, de </a:t>
            </a:r>
            <a:r>
              <a:rPr lang="en-GB" baseline="0" dirty="0" err="1" smtClean="0"/>
              <a:t>relever</a:t>
            </a:r>
            <a:r>
              <a:rPr lang="en-GB" baseline="0" dirty="0" smtClean="0"/>
              <a:t> en temps </a:t>
            </a:r>
            <a:r>
              <a:rPr lang="en-GB" baseline="0" dirty="0" err="1" smtClean="0"/>
              <a:t>réel</a:t>
            </a:r>
            <a:r>
              <a:rPr lang="en-GB" baseline="0" dirty="0" smtClean="0"/>
              <a:t> la </a:t>
            </a:r>
            <a:r>
              <a:rPr lang="en-GB" baseline="0" dirty="0" err="1" smtClean="0"/>
              <a:t>consommation</a:t>
            </a:r>
            <a:r>
              <a:rPr lang="en-GB" baseline="0" dirty="0" smtClean="0"/>
              <a:t> / RTU : </a:t>
            </a:r>
            <a:r>
              <a:rPr lang="en-GB" baseline="0" dirty="0" err="1" smtClean="0"/>
              <a:t>piloter</a:t>
            </a:r>
            <a:r>
              <a:rPr lang="en-GB" baseline="0" dirty="0" smtClean="0"/>
              <a:t> les </a:t>
            </a:r>
            <a:r>
              <a:rPr lang="en-GB" baseline="0" dirty="0" err="1" smtClean="0"/>
              <a:t>transformateurs</a:t>
            </a:r>
            <a:r>
              <a:rPr lang="en-GB" baseline="0" dirty="0" smtClean="0"/>
              <a:t> pour </a:t>
            </a:r>
            <a:r>
              <a:rPr lang="en-GB" baseline="0" dirty="0" err="1" smtClean="0"/>
              <a:t>régler</a:t>
            </a:r>
            <a:r>
              <a:rPr lang="en-GB" baseline="0" dirty="0" smtClean="0"/>
              <a:t> le </a:t>
            </a:r>
            <a:r>
              <a:rPr lang="en-GB" baseline="0" dirty="0" err="1" smtClean="0"/>
              <a:t>niveau</a:t>
            </a:r>
            <a:r>
              <a:rPr lang="en-GB" baseline="0" dirty="0" smtClean="0"/>
              <a:t> </a:t>
            </a:r>
            <a:r>
              <a:rPr lang="en-GB" baseline="0" dirty="0" err="1" smtClean="0"/>
              <a:t>d’élec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sur</a:t>
            </a:r>
            <a:r>
              <a:rPr lang="en-GB" baseline="0" dirty="0" smtClean="0"/>
              <a:t> le </a:t>
            </a:r>
            <a:r>
              <a:rPr lang="en-GB" baseline="0" dirty="0" err="1" smtClean="0"/>
              <a:t>réseau</a:t>
            </a:r>
            <a:r>
              <a:rPr lang="en-GB" baseline="0" dirty="0" smtClean="0"/>
              <a:t> de distribution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7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Pomme</a:t>
            </a:r>
            <a:r>
              <a:rPr lang="en-GB" dirty="0" smtClean="0"/>
              <a:t> </a:t>
            </a:r>
            <a:r>
              <a:rPr lang="en-GB" dirty="0" err="1" smtClean="0"/>
              <a:t>acronyme</a:t>
            </a:r>
            <a:r>
              <a:rPr lang="en-GB" dirty="0" smtClean="0"/>
              <a:t> ? </a:t>
            </a:r>
          </a:p>
          <a:p>
            <a:r>
              <a:rPr lang="en-GB" dirty="0" err="1" smtClean="0"/>
              <a:t>Plateformes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Orientées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Métier</a:t>
            </a:r>
            <a:r>
              <a:rPr lang="en-GB" baseline="0" dirty="0" smtClean="0"/>
              <a:t> de Multi-simulations </a:t>
            </a:r>
            <a:r>
              <a:rPr lang="en-GB" baseline="0" dirty="0" err="1" smtClean="0"/>
              <a:t>Electrique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/>
              <a:t>----- Meeting Notes (30/06/16 16:08) -----</a:t>
            </a:r>
          </a:p>
          <a:p>
            <a:r>
              <a:rPr lang="en-GB" dirty="0"/>
              <a:t>C'est pourquoi j'ai mis une Pomme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733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----- Meeting Notes (29/06/16 15:43) -----</a:t>
            </a:r>
          </a:p>
          <a:p>
            <a:r>
              <a:rPr lang="en-GB" dirty="0"/>
              <a:t>simulation -&gt; </a:t>
            </a:r>
            <a:r>
              <a:rPr lang="en-GB" dirty="0" err="1"/>
              <a:t>modèle</a:t>
            </a:r>
            <a:r>
              <a:rPr lang="en-GB" dirty="0"/>
              <a:t> </a:t>
            </a:r>
            <a:r>
              <a:rPr lang="en-GB" dirty="0" err="1"/>
              <a:t>exécutable</a:t>
            </a:r>
          </a:p>
          <a:p>
            <a:r>
              <a:rPr lang="en-GB" dirty="0" err="1"/>
              <a:t>----- Meeting Notes (30/06/16 12:32) -----</a:t>
            </a:r>
          </a:p>
          <a:p>
            <a:r>
              <a:rPr lang="en-GB" dirty="0" err="1"/>
              <a:t>1/ Simu</a:t>
            </a:r>
          </a:p>
          <a:p>
            <a:r>
              <a:rPr lang="en-GB" dirty="0" err="1"/>
              <a:t>2/ modélisation</a:t>
            </a:r>
          </a:p>
          <a:p>
            <a:r>
              <a:rPr lang="en-GB" dirty="0" err="1"/>
              <a:t>3/ En SI, il existe l'EA -&gt; modéliser le SI en le corrélent aux besoin de l'entreprise -&gt; gestionnaire de réseau et son SI</a:t>
            </a:r>
          </a:p>
          <a:p>
            <a:r>
              <a:rPr lang="en-GB" dirty="0" err="1"/>
              <a:t>4/ Etat de l'art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68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----- Meeting Notes (30/06/16 16:08) -----</a:t>
            </a:r>
          </a:p>
          <a:p>
            <a:r>
              <a:rPr lang="en-GB"/>
              <a:t>Dans un SI on a un système info mais ce n'est pas tout</a:t>
            </a:r>
          </a:p>
          <a:p>
            <a:r>
              <a:rPr lang="en-GB"/>
              <a:t>il y a les aspects métier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7CD7B-13CF-BA4F-95E5-032C8A39D2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98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50D38-39C6-834E-A838-9EBD59D8BBE8}" type="datetime1">
              <a:rPr lang="fr-FR" smtClean="0"/>
              <a:t>29/06/16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38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A9CAB-3E3D-AD48-AFA4-4E250C09ED2E}" type="datetime1">
              <a:rPr lang="fr-FR" smtClean="0"/>
              <a:t>29/06/16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68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17F5-F2CD-7444-AC3C-D194ABBC2B0D}" type="datetime1">
              <a:rPr lang="fr-FR" smtClean="0"/>
              <a:t>29/06/16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19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9F27E-02A0-084A-B89C-5EE3ECB2F5CA}" type="datetime1">
              <a:rPr lang="fr-FR" smtClean="0"/>
              <a:t>29/06/16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91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22FAC-F0E8-F540-9689-EDDB7E3AD160}" type="datetime1">
              <a:rPr lang="fr-FR" smtClean="0"/>
              <a:t>29/06/16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41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9B36-FCC1-DD48-9E85-B3ACDD0EA932}" type="datetime1">
              <a:rPr lang="fr-FR" smtClean="0"/>
              <a:t>29/06/16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60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1581F-42BF-834E-84A5-B779447CF633}" type="datetime1">
              <a:rPr lang="fr-FR" smtClean="0"/>
              <a:t>29/06/16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93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DB5EC-7DAE-D245-B150-F427EF0E82CF}" type="datetime1">
              <a:rPr lang="fr-FR" smtClean="0"/>
              <a:t>29/06/16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42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08133-9699-AD4C-9B0A-512E887AE789}" type="datetime1">
              <a:rPr lang="fr-FR" smtClean="0"/>
              <a:t>29/06/16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552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14941-39E1-5D46-9F03-D8ACE0B4CD3A}" type="datetime1">
              <a:rPr lang="fr-FR" smtClean="0"/>
              <a:t>29/06/16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22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D87A0-7F6F-D44E-A4DA-D85E94718D55}" type="datetime1">
              <a:rPr lang="fr-FR" smtClean="0"/>
              <a:t>29/06/16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87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E48EB-C749-B443-9233-3062EC3DD6F9}" type="datetime1">
              <a:rPr lang="fr-FR" smtClean="0"/>
              <a:t>29/06/16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71F6-AC52-FE4A-858F-8E733552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36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1.wdp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2.wdp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19.png"/><Relationship Id="rId9" Type="http://schemas.openxmlformats.org/officeDocument/2006/relationships/image" Target="../media/image27.png"/><Relationship Id="rId10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microsoft.com/office/2007/relationships/hdphoto" Target="../media/hdphoto3.wdp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openxmlformats.org/officeDocument/2006/relationships/image" Target="../media/image38.jpeg"/><Relationship Id="rId8" Type="http://schemas.microsoft.com/office/2007/relationships/hdphoto" Target="../media/hdphoto6.wdp"/><Relationship Id="rId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microsoft.com/office/2007/relationships/hdphoto" Target="../media/hdphoto3.wdp"/><Relationship Id="rId5" Type="http://schemas.microsoft.com/office/2007/relationships/hdphoto" Target="../media/hdphoto4.wdp"/><Relationship Id="rId6" Type="http://schemas.microsoft.com/office/2007/relationships/hdphoto" Target="../media/hdphoto5.wdp"/><Relationship Id="rId7" Type="http://schemas.openxmlformats.org/officeDocument/2006/relationships/image" Target="../media/image38.jpeg"/><Relationship Id="rId8" Type="http://schemas.microsoft.com/office/2007/relationships/hdphoto" Target="../media/hdphoto6.wdp"/><Relationship Id="rId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jpe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Corentin/Documents/doctorat/demo/simuSI.ogv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microsoft.com/office/2007/relationships/hdphoto" Target="../media/hdphoto4.wdp"/><Relationship Id="rId5" Type="http://schemas.microsoft.com/office/2007/relationships/hdphoto" Target="../media/hdphoto5.wdp"/><Relationship Id="rId6" Type="http://schemas.openxmlformats.org/officeDocument/2006/relationships/image" Target="../media/image38.jpeg"/><Relationship Id="rId7" Type="http://schemas.microsoft.com/office/2007/relationships/hdphoto" Target="../media/hdphoto6.wdp"/><Relationship Id="rId8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5.png"/><Relationship Id="rId5" Type="http://schemas.openxmlformats.org/officeDocument/2006/relationships/image" Target="../media/image24.jpeg"/><Relationship Id="rId6" Type="http://schemas.microsoft.com/office/2007/relationships/hdphoto" Target="../media/hdphoto1.wdp"/><Relationship Id="rId7" Type="http://schemas.openxmlformats.org/officeDocument/2006/relationships/image" Target="../media/image26.png"/><Relationship Id="rId8" Type="http://schemas.openxmlformats.org/officeDocument/2006/relationships/image" Target="../media/image56.png"/><Relationship Id="rId9" Type="http://schemas.openxmlformats.org/officeDocument/2006/relationships/image" Target="../media/image23.png"/><Relationship Id="rId10" Type="http://schemas.openxmlformats.org/officeDocument/2006/relationships/image" Target="../media/image28.emf"/><Relationship Id="rId11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Relationship Id="rId3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3440032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fr-FR" sz="5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Modélisation et simulation</a:t>
            </a:r>
            <a:br>
              <a:rPr lang="fr-FR" sz="5400" dirty="0" smtClean="0">
                <a:solidFill>
                  <a:schemeClr val="bg1"/>
                </a:solidFill>
                <a:latin typeface="Futura Condensed"/>
                <a:cs typeface="Futura Condensed"/>
              </a:rPr>
            </a:br>
            <a:r>
              <a:rPr lang="fr-FR" sz="5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d’une architecture d’entreprise</a:t>
            </a:r>
            <a:r>
              <a:rPr lang="fr-FR" sz="3200" dirty="0" smtClean="0">
                <a:solidFill>
                  <a:schemeClr val="bg1"/>
                </a:solidFill>
              </a:rPr>
              <a:t/>
            </a:r>
            <a:br>
              <a:rPr lang="fr-FR" sz="3200" dirty="0" smtClean="0">
                <a:solidFill>
                  <a:schemeClr val="bg1"/>
                </a:solidFill>
              </a:rPr>
            </a:br>
            <a:r>
              <a:rPr lang="fr-FR" dirty="0" smtClean="0">
                <a:solidFill>
                  <a:schemeClr val="bg1"/>
                </a:solidFill>
              </a:rPr>
              <a:t/>
            </a:r>
            <a:br>
              <a:rPr lang="fr-FR" dirty="0" smtClean="0">
                <a:solidFill>
                  <a:schemeClr val="bg1"/>
                </a:solidFill>
              </a:rPr>
            </a:br>
            <a:r>
              <a:rPr lang="fr-FR" sz="36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Application au contexte des Smart Grids </a:t>
            </a:r>
            <a:endParaRPr lang="fr-FR" sz="32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115616" y="3499382"/>
            <a:ext cx="691276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000" dirty="0" smtClean="0">
                <a:latin typeface="Futura Condensed"/>
                <a:cs typeface="Futura Condensed"/>
              </a:rPr>
              <a:t>Rachida SEGHIRI, EDF R&amp;D, </a:t>
            </a:r>
            <a:r>
              <a:rPr lang="fr-FR" sz="2000" dirty="0" err="1" smtClean="0">
                <a:latin typeface="Futura Condensed"/>
                <a:cs typeface="Futura Condensed"/>
              </a:rPr>
              <a:t>CentraleSupélec</a:t>
            </a:r>
            <a:endParaRPr lang="fr-FR" sz="2000" dirty="0" smtClean="0">
              <a:latin typeface="Futura Condensed"/>
              <a:cs typeface="Futura Condensed"/>
            </a:endParaRPr>
          </a:p>
          <a:p>
            <a:pPr algn="ctr">
              <a:defRPr/>
            </a:pPr>
            <a:endParaRPr lang="fr-FR" sz="2000" dirty="0">
              <a:latin typeface="Futura Condensed"/>
              <a:cs typeface="Futura Condensed"/>
            </a:endParaRPr>
          </a:p>
          <a:p>
            <a:pPr algn="ctr">
              <a:defRPr/>
            </a:pPr>
            <a:r>
              <a:rPr lang="fr-FR" sz="2000" dirty="0" smtClean="0">
                <a:latin typeface="Futura Condensed"/>
                <a:cs typeface="Futura Condensed"/>
              </a:rPr>
              <a:t>Directeur de thèse : Frédéric Boulanger, </a:t>
            </a:r>
            <a:r>
              <a:rPr lang="fr-FR" sz="2000" dirty="0" err="1" smtClean="0">
                <a:latin typeface="Futura Condensed"/>
                <a:cs typeface="Futura Condensed"/>
              </a:rPr>
              <a:t>CentraleSupélec</a:t>
            </a:r>
            <a:endParaRPr lang="fr-FR" sz="2000" dirty="0" smtClean="0">
              <a:latin typeface="Futura Condensed"/>
              <a:cs typeface="Futura Condensed"/>
            </a:endParaRPr>
          </a:p>
          <a:p>
            <a:pPr algn="ctr">
              <a:defRPr/>
            </a:pPr>
            <a:r>
              <a:rPr lang="fr-FR" sz="2000" dirty="0" smtClean="0">
                <a:latin typeface="Futura Condensed"/>
                <a:cs typeface="Futura Condensed"/>
              </a:rPr>
              <a:t>Co-encadrante : Claire Lecocq, Télécom </a:t>
            </a:r>
            <a:r>
              <a:rPr lang="fr-FR" sz="2000" dirty="0" err="1" smtClean="0">
                <a:latin typeface="Futura Condensed"/>
                <a:cs typeface="Futura Condensed"/>
              </a:rPr>
              <a:t>SudParis</a:t>
            </a:r>
            <a:endParaRPr lang="fr-FR" sz="2000" dirty="0" smtClean="0">
              <a:latin typeface="Futura Condensed"/>
              <a:cs typeface="Futura Condensed"/>
            </a:endParaRPr>
          </a:p>
          <a:p>
            <a:pPr algn="ctr">
              <a:defRPr/>
            </a:pPr>
            <a:r>
              <a:rPr lang="fr-FR" sz="2000" dirty="0" smtClean="0">
                <a:latin typeface="Futura Condensed"/>
                <a:cs typeface="Futura Condensed"/>
              </a:rPr>
              <a:t>Co-encadrant : Vincent Godefroy, EDF R&amp;D</a:t>
            </a:r>
          </a:p>
          <a:p>
            <a:pPr algn="ctr">
              <a:defRPr/>
            </a:pPr>
            <a:endParaRPr lang="fr-FR" sz="2000" dirty="0">
              <a:latin typeface="Futura Condensed"/>
              <a:cs typeface="Futura Condensed"/>
            </a:endParaRPr>
          </a:p>
          <a:p>
            <a:pPr algn="ctr">
              <a:defRPr/>
            </a:pPr>
            <a:r>
              <a:rPr lang="fr-FR" sz="2000" dirty="0" smtClean="0">
                <a:latin typeface="Futura Condensed"/>
                <a:cs typeface="Futura Condensed"/>
              </a:rPr>
              <a:t>4 juillet 2016</a:t>
            </a:r>
            <a:endParaRPr lang="fr-FR" sz="2000" dirty="0">
              <a:latin typeface="Futura Condensed"/>
              <a:cs typeface="Futura Condensed"/>
            </a:endParaRPr>
          </a:p>
          <a:p>
            <a:pPr algn="ctr"/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524" y="5894041"/>
            <a:ext cx="1385409" cy="834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128" y="5880124"/>
            <a:ext cx="961712" cy="966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95" y="5963800"/>
            <a:ext cx="851097" cy="7649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238" y="6000871"/>
            <a:ext cx="1266027" cy="5944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02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Problématique de recherche 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96664"/>
            <a:ext cx="2133600" cy="365125"/>
          </a:xfrm>
        </p:spPr>
        <p:txBody>
          <a:bodyPr/>
          <a:lstStyle/>
          <a:p>
            <a:fld id="{3B2571F6-AC52-FE4A-858F-8E733552B19F}" type="slidenum">
              <a:rPr lang="en-GB" smtClean="0"/>
              <a:t>10</a:t>
            </a:fld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51520" y="1473925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smtClean="0">
                <a:latin typeface="Palatino"/>
                <a:cs typeface="Palatino"/>
              </a:rPr>
              <a:t>Simulation du SI</a:t>
            </a:r>
            <a:endParaRPr lang="en-GB" sz="2000" dirty="0">
              <a:latin typeface="Palatino"/>
              <a:cs typeface="Palatino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608004" y="2046531"/>
            <a:ext cx="0" cy="504056"/>
          </a:xfrm>
          <a:prstGeom prst="straightConnector1">
            <a:avLst/>
          </a:prstGeom>
          <a:ln w="381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251520" y="2661528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smtClean="0">
                <a:latin typeface="Palatino"/>
                <a:cs typeface="Palatino"/>
              </a:rPr>
              <a:t>Modélisation du SI</a:t>
            </a:r>
            <a:endParaRPr lang="en-GB" sz="2000" dirty="0">
              <a:latin typeface="Palatino"/>
              <a:cs typeface="Palatino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1520" y="3849131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smtClean="0">
                <a:latin typeface="Palatino"/>
                <a:cs typeface="Palatino"/>
              </a:rPr>
              <a:t>Architecture d’Entreprise</a:t>
            </a:r>
            <a:endParaRPr lang="en-GB" sz="2000" dirty="0">
              <a:latin typeface="Palatino"/>
              <a:cs typeface="Palatino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608004" y="3234134"/>
            <a:ext cx="0" cy="504056"/>
          </a:xfrm>
          <a:prstGeom prst="straightConnector1">
            <a:avLst/>
          </a:prstGeom>
          <a:ln w="38100" cmpd="sng">
            <a:solidFill>
              <a:schemeClr val="accent6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115616" y="4962137"/>
            <a:ext cx="7232452" cy="1028624"/>
            <a:chOff x="1115616" y="4962137"/>
            <a:chExt cx="7232452" cy="1028624"/>
          </a:xfrm>
        </p:grpSpPr>
        <p:sp>
          <p:nvSpPr>
            <p:cNvPr id="24" name="Rectangle 23"/>
            <p:cNvSpPr/>
            <p:nvPr/>
          </p:nvSpPr>
          <p:spPr>
            <a:xfrm>
              <a:off x="1115616" y="4962137"/>
              <a:ext cx="6912768" cy="830997"/>
            </a:xfrm>
            <a:prstGeom prst="rect">
              <a:avLst/>
            </a:prstGeom>
            <a:ln w="28575" cmpd="sng">
              <a:solidFill>
                <a:schemeClr val="accent6"/>
              </a:solidFill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>
                  <a:solidFill>
                    <a:srgbClr val="F79646"/>
                  </a:solidFill>
                  <a:latin typeface="Palatino"/>
                  <a:cs typeface="Palatino"/>
                </a:rPr>
                <a:t>M</a:t>
              </a:r>
              <a:r>
                <a:rPr lang="fr-FR" sz="2400" dirty="0" smtClean="0">
                  <a:solidFill>
                    <a:srgbClr val="F79646"/>
                  </a:solidFill>
                  <a:latin typeface="Palatino"/>
                  <a:cs typeface="Palatino"/>
                </a:rPr>
                <a:t>éthodes, modèles et outils </a:t>
              </a:r>
              <a:r>
                <a:rPr lang="fr-FR" sz="2400" dirty="0" smtClean="0">
                  <a:solidFill>
                    <a:srgbClr val="F79646"/>
                  </a:solidFill>
                  <a:latin typeface="Palatino"/>
                  <a:cs typeface="Palatino"/>
                </a:rPr>
                <a:t>pour simuler</a:t>
              </a:r>
            </a:p>
            <a:p>
              <a:pPr algn="ctr"/>
              <a:r>
                <a:rPr lang="en-US" sz="2400" dirty="0" smtClean="0">
                  <a:solidFill>
                    <a:srgbClr val="F79646"/>
                  </a:solidFill>
                  <a:latin typeface="Palatino"/>
                  <a:cs typeface="Palatino"/>
                </a:rPr>
                <a:t>u</a:t>
              </a:r>
              <a:r>
                <a:rPr lang="fr-FR" sz="2400" dirty="0" smtClean="0">
                  <a:solidFill>
                    <a:srgbClr val="F79646"/>
                  </a:solidFill>
                  <a:latin typeface="Palatino"/>
                  <a:cs typeface="Palatino"/>
                </a:rPr>
                <a:t>ne  architecture d’entreprise                                        </a:t>
              </a:r>
              <a:endParaRPr lang="en-GB" sz="2000" dirty="0">
                <a:solidFill>
                  <a:srgbClr val="F79646"/>
                </a:solidFill>
                <a:latin typeface="Palatino"/>
                <a:cs typeface="Palatino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16795" y="5459488"/>
              <a:ext cx="531273" cy="531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45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131840" cy="6858000"/>
          </a:xfrm>
          <a:solidFill>
            <a:srgbClr val="000000"/>
          </a:solidFill>
        </p:spPr>
        <p:txBody>
          <a:bodyPr anchor="t"/>
          <a:lstStyle/>
          <a:p>
            <a:pPr algn="l"/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/>
            </a:r>
            <a:b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</a:b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 Sommaire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23928" y="945699"/>
            <a:ext cx="5112568" cy="547643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Introduction</a:t>
            </a:r>
          </a:p>
          <a:p>
            <a:pPr marL="400050" lvl="1" indent="0" defTabSz="811213">
              <a:buNone/>
            </a:pP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	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Smart ?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Grid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Problématique</a:t>
            </a:r>
            <a:endParaRPr lang="fr-FR" sz="24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État de l’art</a:t>
            </a:r>
          </a:p>
          <a:p>
            <a:pPr marL="800100" lvl="2" indent="0">
              <a:buNone/>
            </a:pPr>
            <a:r>
              <a:rPr lang="fr-FR" sz="2000" dirty="0" smtClean="0">
                <a:latin typeface="Futura Condensed"/>
                <a:cs typeface="Futura Condensed"/>
              </a:rPr>
              <a:t>Système d’Information</a:t>
            </a:r>
          </a:p>
          <a:p>
            <a:pPr marL="800100" lvl="2" indent="0">
              <a:buNone/>
            </a:pPr>
            <a:r>
              <a:rPr lang="fr-FR" sz="2000" dirty="0" smtClean="0">
                <a:latin typeface="Futura Condensed"/>
                <a:cs typeface="Futura Condensed"/>
              </a:rPr>
              <a:t>Architecture d’Entreprise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Ingénierie Dirigée par les Modèles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Contributions</a:t>
            </a:r>
          </a:p>
          <a:p>
            <a:pPr marL="800100" lvl="2" indent="0">
              <a:buNone/>
            </a:pPr>
            <a:r>
              <a:rPr lang="fr-FR" sz="2000" dirty="0" err="1" smtClean="0">
                <a:solidFill>
                  <a:srgbClr val="A6A6A6"/>
                </a:solidFill>
                <a:latin typeface="Futura Condensed"/>
                <a:cs typeface="Futura Condensed"/>
              </a:rPr>
              <a:t>ExecuteEA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800100" lvl="2" indent="0">
              <a:buNone/>
            </a:pP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EAT-ME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Validation</a:t>
            </a:r>
          </a:p>
          <a:p>
            <a:pPr marL="800100" lvl="2" indent="0">
              <a:buNone/>
            </a:pPr>
            <a:r>
              <a:rPr lang="fr-FR" sz="2000" dirty="0">
                <a:solidFill>
                  <a:srgbClr val="A6A6A6"/>
                </a:solidFill>
                <a:latin typeface="Futura Condensed"/>
                <a:cs typeface="Futura Condensed"/>
              </a:rPr>
              <a:t>Gestion d’une flotte de véhicules électriques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Bilan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Perspectives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648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/>
          <p:cNvSpPr/>
          <p:nvPr/>
        </p:nvSpPr>
        <p:spPr>
          <a:xfrm>
            <a:off x="988554" y="2848342"/>
            <a:ext cx="7137176" cy="126071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ounded Rectangle 34"/>
          <p:cNvSpPr/>
          <p:nvPr/>
        </p:nvSpPr>
        <p:spPr>
          <a:xfrm>
            <a:off x="1160600" y="5423308"/>
            <a:ext cx="6768752" cy="115212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ounded Rectangle 41"/>
          <p:cNvSpPr/>
          <p:nvPr/>
        </p:nvSpPr>
        <p:spPr>
          <a:xfrm>
            <a:off x="985112" y="5549356"/>
            <a:ext cx="7137176" cy="115212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985112" y="5189180"/>
            <a:ext cx="7137176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ounded Rectangle 33"/>
          <p:cNvSpPr/>
          <p:nvPr/>
        </p:nvSpPr>
        <p:spPr>
          <a:xfrm>
            <a:off x="1160600" y="4613116"/>
            <a:ext cx="6768752" cy="115212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1163786" y="5219378"/>
            <a:ext cx="6768752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Syst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ème d’Information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3528" y="980728"/>
            <a:ext cx="85689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i="1" dirty="0" smtClean="0">
                <a:latin typeface="Palatino"/>
                <a:cs typeface="Palatino"/>
              </a:rPr>
              <a:t>Définition</a:t>
            </a:r>
            <a:endParaRPr lang="fr-FR" sz="2000" b="1" dirty="0" smtClean="0">
              <a:latin typeface="Palatino"/>
              <a:cs typeface="Palatino"/>
            </a:endParaRPr>
          </a:p>
          <a:p>
            <a:pPr algn="just"/>
            <a:endParaRPr lang="fr-FR" sz="800" b="1" dirty="0" smtClean="0">
              <a:latin typeface="Palatino"/>
              <a:cs typeface="Palatino"/>
            </a:endParaRPr>
          </a:p>
          <a:p>
            <a:pPr algn="just"/>
            <a:r>
              <a:rPr lang="fr-FR" sz="2000" dirty="0" smtClean="0">
                <a:latin typeface="Palatino"/>
                <a:cs typeface="Palatino"/>
              </a:rPr>
              <a:t>Un Système </a:t>
            </a:r>
            <a:r>
              <a:rPr lang="fr-FR" sz="2000" dirty="0">
                <a:latin typeface="Palatino"/>
                <a:cs typeface="Palatino"/>
              </a:rPr>
              <a:t>d’Information est un ensemble </a:t>
            </a:r>
            <a:r>
              <a:rPr lang="fr-FR" sz="2000" dirty="0" smtClean="0">
                <a:latin typeface="Palatino"/>
                <a:cs typeface="Palatino"/>
              </a:rPr>
              <a:t>organisé </a:t>
            </a:r>
            <a:r>
              <a:rPr lang="fr-FR" sz="2000" dirty="0">
                <a:latin typeface="Palatino"/>
                <a:cs typeface="Palatino"/>
              </a:rPr>
              <a:t>de ressources : </a:t>
            </a:r>
            <a:r>
              <a:rPr lang="fr-FR" sz="2000" dirty="0" smtClean="0">
                <a:latin typeface="Palatino"/>
                <a:cs typeface="Palatino"/>
              </a:rPr>
              <a:t>matériel</a:t>
            </a:r>
            <a:r>
              <a:rPr lang="fr-FR" sz="2000" dirty="0">
                <a:latin typeface="Palatino"/>
                <a:cs typeface="Palatino"/>
              </a:rPr>
              <a:t>, logiciel, personnel, </a:t>
            </a:r>
            <a:r>
              <a:rPr lang="fr-FR" sz="2000" dirty="0" smtClean="0">
                <a:latin typeface="Palatino"/>
                <a:cs typeface="Palatino"/>
              </a:rPr>
              <a:t>données</a:t>
            </a:r>
            <a:r>
              <a:rPr lang="fr-FR" sz="2000" dirty="0">
                <a:latin typeface="Palatino"/>
                <a:cs typeface="Palatino"/>
              </a:rPr>
              <a:t>, </a:t>
            </a:r>
            <a:r>
              <a:rPr lang="fr-FR" sz="2000" dirty="0" smtClean="0">
                <a:latin typeface="Palatino"/>
                <a:cs typeface="Palatino"/>
              </a:rPr>
              <a:t>procédures</a:t>
            </a:r>
            <a:r>
              <a:rPr lang="fr-FR" sz="2000" dirty="0">
                <a:latin typeface="Palatino"/>
                <a:cs typeface="Palatino"/>
              </a:rPr>
              <a:t>, permettant </a:t>
            </a:r>
            <a:r>
              <a:rPr lang="fr-FR" sz="2000" dirty="0" smtClean="0">
                <a:latin typeface="Palatino"/>
                <a:cs typeface="Palatino"/>
              </a:rPr>
              <a:t>d’acquérir</a:t>
            </a:r>
            <a:r>
              <a:rPr lang="fr-FR" sz="2000" dirty="0">
                <a:latin typeface="Palatino"/>
                <a:cs typeface="Palatino"/>
              </a:rPr>
              <a:t>, traiter, stocker, communiquer des informations (texte, images, sons, etc.) dans et entre des organisations</a:t>
            </a:r>
            <a:r>
              <a:rPr lang="fr-FR" sz="2000" dirty="0" smtClean="0">
                <a:latin typeface="Palatino"/>
                <a:cs typeface="Palatino"/>
              </a:rPr>
              <a:t>. [</a:t>
            </a:r>
            <a:r>
              <a:rPr lang="fr-FR" sz="2000" dirty="0" err="1" smtClean="0">
                <a:latin typeface="Palatino"/>
                <a:cs typeface="Palatino"/>
              </a:rPr>
              <a:t>Reix</a:t>
            </a:r>
            <a:r>
              <a:rPr lang="fr-FR" sz="2000" dirty="0" smtClean="0">
                <a:latin typeface="Palatino"/>
                <a:cs typeface="Palatino"/>
              </a:rPr>
              <a:t> </a:t>
            </a:r>
            <a:r>
              <a:rPr lang="fr-FR" sz="2000" dirty="0">
                <a:latin typeface="Palatino"/>
                <a:cs typeface="Palatino"/>
              </a:rPr>
              <a:t>et al., </a:t>
            </a:r>
            <a:r>
              <a:rPr lang="fr-FR" sz="2000" dirty="0" smtClean="0">
                <a:latin typeface="Palatino"/>
                <a:cs typeface="Palatino"/>
              </a:rPr>
              <a:t>1995]</a:t>
            </a:r>
            <a:endParaRPr lang="fr-FR" sz="2000" dirty="0">
              <a:latin typeface="Palatino"/>
              <a:cs typeface="Palatino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9294" y="5056406"/>
            <a:ext cx="429858" cy="42985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990240" y="3821028"/>
            <a:ext cx="7137176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4212128" y="543969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Application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72560" y="5764734"/>
            <a:ext cx="1548280" cy="811132"/>
            <a:chOff x="3829344" y="5764734"/>
            <a:chExt cx="1548280" cy="8111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00388" y="5764734"/>
              <a:ext cx="650504" cy="65050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736624" y="5859814"/>
              <a:ext cx="439842" cy="43984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829344" y="6237312"/>
              <a:ext cx="15482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Palatino"/>
                  <a:cs typeface="Palatino"/>
                </a:rPr>
                <a:t>Infrastructure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360424" y="3943558"/>
            <a:ext cx="1080120" cy="525542"/>
            <a:chOff x="4360424" y="3943558"/>
            <a:chExt cx="1080120" cy="525542"/>
          </a:xfrm>
        </p:grpSpPr>
        <p:sp>
          <p:nvSpPr>
            <p:cNvPr id="24" name="Chevron 23"/>
            <p:cNvSpPr/>
            <p:nvPr/>
          </p:nvSpPr>
          <p:spPr>
            <a:xfrm>
              <a:off x="4443981" y="3943558"/>
              <a:ext cx="309884" cy="179442"/>
            </a:xfrm>
            <a:prstGeom prst="chevron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4720464" y="3943558"/>
              <a:ext cx="309884" cy="179442"/>
            </a:xfrm>
            <a:prstGeom prst="chevron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4986644" y="3943558"/>
              <a:ext cx="309884" cy="179442"/>
            </a:xfrm>
            <a:prstGeom prst="chevron">
              <a:avLst/>
            </a:prstGeom>
            <a:solidFill>
              <a:schemeClr val="tx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60424" y="4130546"/>
              <a:ext cx="1080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smtClean="0">
                  <a:latin typeface="Palatino"/>
                  <a:cs typeface="Palatino"/>
                </a:rPr>
                <a:t>Processus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33600" y="3520078"/>
            <a:ext cx="1080120" cy="947806"/>
            <a:chOff x="6133600" y="3520078"/>
            <a:chExt cx="1080120" cy="94780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5648" y="3806894"/>
              <a:ext cx="300950" cy="30095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8337" y="3520078"/>
              <a:ext cx="300950" cy="30095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4698" y="3642608"/>
              <a:ext cx="300950" cy="3009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133600" y="4129330"/>
              <a:ext cx="1080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Palatino"/>
                  <a:cs typeface="Palatino"/>
                </a:rPr>
                <a:t>Objectifs</a:t>
              </a:r>
            </a:p>
          </p:txBody>
        </p:sp>
      </p:grpSp>
      <p:cxnSp>
        <p:nvCxnSpPr>
          <p:cNvPr id="38" name="Straight Connector 37"/>
          <p:cNvCxnSpPr/>
          <p:nvPr/>
        </p:nvCxnSpPr>
        <p:spPr>
          <a:xfrm>
            <a:off x="7929352" y="5075362"/>
            <a:ext cx="0" cy="864096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273144" y="468512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Palatino"/>
                <a:cs typeface="Palatino"/>
              </a:rPr>
              <a:t>Système Informatique</a:t>
            </a:r>
            <a:endParaRPr lang="fr-FR" sz="1400" b="1" i="1" dirty="0" smtClean="0">
              <a:latin typeface="Palatino"/>
              <a:cs typeface="Palatino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1160600" y="5075362"/>
            <a:ext cx="0" cy="1067380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3" idx="1"/>
          </p:cNvCxnSpPr>
          <p:nvPr/>
        </p:nvCxnSpPr>
        <p:spPr>
          <a:xfrm flipH="1">
            <a:off x="983612" y="3478701"/>
            <a:ext cx="4942" cy="2780425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122288" y="3304054"/>
            <a:ext cx="0" cy="2678185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74229" y="2884924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Palatino"/>
                <a:cs typeface="Palatino"/>
              </a:rPr>
              <a:t>Système d’Information</a:t>
            </a:r>
            <a:endParaRPr lang="fr-FR" sz="1400" b="1" i="1" dirty="0" smtClean="0">
              <a:latin typeface="Palatino"/>
              <a:cs typeface="Palatino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160600" y="3460988"/>
            <a:ext cx="6768752" cy="100811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TextBox 46"/>
          <p:cNvSpPr txBox="1"/>
          <p:nvPr/>
        </p:nvSpPr>
        <p:spPr>
          <a:xfrm>
            <a:off x="1273144" y="346098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Palatino"/>
                <a:cs typeface="Palatino"/>
              </a:rPr>
              <a:t>Métier</a:t>
            </a:r>
            <a:endParaRPr lang="fr-FR" sz="1400" b="1" i="1" dirty="0" smtClean="0">
              <a:latin typeface="Palatino"/>
              <a:cs typeface="Palatino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12</a:t>
            </a:fld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0" y="6744506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7" name="Group 36"/>
          <p:cNvGrpSpPr/>
          <p:nvPr/>
        </p:nvGrpSpPr>
        <p:grpSpPr>
          <a:xfrm>
            <a:off x="2497112" y="3686813"/>
            <a:ext cx="1296144" cy="782287"/>
            <a:chOff x="2497112" y="3686813"/>
            <a:chExt cx="1296144" cy="782287"/>
          </a:xfrm>
        </p:grpSpPr>
        <p:sp>
          <p:nvSpPr>
            <p:cNvPr id="22" name="TextBox 21"/>
            <p:cNvSpPr txBox="1"/>
            <p:nvPr/>
          </p:nvSpPr>
          <p:spPr>
            <a:xfrm>
              <a:off x="2497112" y="4130546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Palatino"/>
                  <a:cs typeface="Palatino"/>
                </a:rPr>
                <a:t>Information</a:t>
              </a: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63427" y="3686813"/>
              <a:ext cx="443733" cy="44373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605208" y="543969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Données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2168" y="5078640"/>
            <a:ext cx="443596" cy="44359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8738" y="5216501"/>
            <a:ext cx="300950" cy="30095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1427" y="4929685"/>
            <a:ext cx="300950" cy="30095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7788" y="5052215"/>
            <a:ext cx="300950" cy="30095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903156" y="5441176"/>
            <a:ext cx="1607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Spécifications</a:t>
            </a:r>
          </a:p>
        </p:txBody>
      </p:sp>
    </p:spTree>
    <p:extLst>
      <p:ext uri="{BB962C8B-B14F-4D97-AF65-F5344CB8AC3E}">
        <p14:creationId xmlns:p14="http://schemas.microsoft.com/office/powerpoint/2010/main" val="364566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  <p:bldP spid="51" grpId="0"/>
      <p:bldP spid="41" grpId="0" animBg="1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Du besoin d’architecture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1" y="6744506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7" name="Slide Number Placeholder 1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13</a:t>
            </a:fld>
            <a:endParaRPr lang="en-GB"/>
          </a:p>
        </p:txBody>
      </p:sp>
      <p:sp>
        <p:nvSpPr>
          <p:cNvPr id="148" name="TextBox 147"/>
          <p:cNvSpPr txBox="1"/>
          <p:nvPr/>
        </p:nvSpPr>
        <p:spPr>
          <a:xfrm>
            <a:off x="2231740" y="1110806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accent6"/>
                </a:solidFill>
                <a:latin typeface="Palatino"/>
                <a:cs typeface="Palatino"/>
              </a:rPr>
              <a:t>Changements rapides</a:t>
            </a:r>
          </a:p>
          <a:p>
            <a:pPr algn="ctr"/>
            <a:r>
              <a:rPr lang="fr-FR" sz="2000" dirty="0" smtClean="0">
                <a:solidFill>
                  <a:schemeClr val="accent6"/>
                </a:solidFill>
                <a:latin typeface="Palatino"/>
                <a:cs typeface="Palatino"/>
              </a:rPr>
              <a:t>du métier et des technologies</a:t>
            </a:r>
            <a:endParaRPr lang="fr-FR" sz="1400" dirty="0" smtClean="0">
              <a:solidFill>
                <a:schemeClr val="accent6"/>
              </a:solidFill>
              <a:latin typeface="Palatino"/>
              <a:cs typeface="Palatino"/>
            </a:endParaRPr>
          </a:p>
        </p:txBody>
      </p:sp>
      <p:grpSp>
        <p:nvGrpSpPr>
          <p:cNvPr id="198" name="Group 197"/>
          <p:cNvGrpSpPr/>
          <p:nvPr/>
        </p:nvGrpSpPr>
        <p:grpSpPr>
          <a:xfrm>
            <a:off x="966778" y="2054728"/>
            <a:ext cx="7155509" cy="4598860"/>
            <a:chOff x="971907" y="1796052"/>
            <a:chExt cx="7155509" cy="4598860"/>
          </a:xfrm>
        </p:grpSpPr>
        <p:grpSp>
          <p:nvGrpSpPr>
            <p:cNvPr id="149" name="Group 148"/>
            <p:cNvGrpSpPr/>
            <p:nvPr/>
          </p:nvGrpSpPr>
          <p:grpSpPr>
            <a:xfrm>
              <a:off x="4579294" y="3559673"/>
              <a:ext cx="2805289" cy="786628"/>
              <a:chOff x="3712186" y="3794500"/>
              <a:chExt cx="2805289" cy="786628"/>
            </a:xfrm>
          </p:grpSpPr>
          <p:cxnSp>
            <p:nvCxnSpPr>
              <p:cNvPr id="137" name="Straight Arrow Connector 136"/>
              <p:cNvCxnSpPr/>
              <p:nvPr/>
            </p:nvCxnSpPr>
            <p:spPr>
              <a:xfrm>
                <a:off x="3712186" y="3794500"/>
                <a:ext cx="8725" cy="786628"/>
              </a:xfrm>
              <a:prstGeom prst="straightConnector1">
                <a:avLst/>
              </a:prstGeom>
              <a:ln w="38100" cmpd="sng">
                <a:solidFill>
                  <a:srgbClr val="F79646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/>
              <p:cNvSpPr txBox="1"/>
              <p:nvPr/>
            </p:nvSpPr>
            <p:spPr>
              <a:xfrm>
                <a:off x="3778148" y="4001232"/>
                <a:ext cx="2739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i="1" dirty="0" smtClean="0">
                    <a:solidFill>
                      <a:schemeClr val="accent6"/>
                    </a:solidFill>
                    <a:latin typeface="Palatino"/>
                    <a:cs typeface="Palatino"/>
                  </a:rPr>
                  <a:t>Besoin d’alignement </a:t>
                </a:r>
              </a:p>
            </p:txBody>
          </p:sp>
        </p:grpSp>
        <p:sp>
          <p:nvSpPr>
            <p:cNvPr id="150" name="Rounded Rectangle 149"/>
            <p:cNvSpPr/>
            <p:nvPr/>
          </p:nvSpPr>
          <p:spPr>
            <a:xfrm>
              <a:off x="985379" y="1796052"/>
              <a:ext cx="7137176" cy="126071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Rounded Rectangle 150"/>
            <p:cNvSpPr/>
            <p:nvPr/>
          </p:nvSpPr>
          <p:spPr>
            <a:xfrm>
              <a:off x="1160600" y="5116736"/>
              <a:ext cx="6768752" cy="11521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985112" y="5242784"/>
              <a:ext cx="7137176" cy="11521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73352" y="4936089"/>
              <a:ext cx="7148935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1160600" y="4306544"/>
              <a:ext cx="6768752" cy="11521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163786" y="5094748"/>
              <a:ext cx="676875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79294" y="4749834"/>
              <a:ext cx="429858" cy="429858"/>
            </a:xfrm>
            <a:prstGeom prst="rect">
              <a:avLst/>
            </a:prstGeom>
          </p:spPr>
        </p:pic>
        <p:sp>
          <p:nvSpPr>
            <p:cNvPr id="157" name="Rectangle 156"/>
            <p:cNvSpPr/>
            <p:nvPr/>
          </p:nvSpPr>
          <p:spPr>
            <a:xfrm>
              <a:off x="990240" y="2839286"/>
              <a:ext cx="7137176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212128" y="5133118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Palatino"/>
                  <a:cs typeface="Palatino"/>
                </a:rPr>
                <a:t>Application</a:t>
              </a:r>
            </a:p>
          </p:txBody>
        </p:sp>
        <p:grpSp>
          <p:nvGrpSpPr>
            <p:cNvPr id="159" name="Group 158"/>
            <p:cNvGrpSpPr/>
            <p:nvPr/>
          </p:nvGrpSpPr>
          <p:grpSpPr>
            <a:xfrm>
              <a:off x="4072560" y="5458162"/>
              <a:ext cx="1548280" cy="811132"/>
              <a:chOff x="3829344" y="5764734"/>
              <a:chExt cx="1548280" cy="811132"/>
            </a:xfrm>
          </p:grpSpPr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900388" y="5764734"/>
                <a:ext cx="650504" cy="650504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736624" y="5859814"/>
                <a:ext cx="439842" cy="439842"/>
              </a:xfrm>
              <a:prstGeom prst="rect">
                <a:avLst/>
              </a:prstGeom>
            </p:spPr>
          </p:pic>
          <p:sp>
            <p:nvSpPr>
              <p:cNvPr id="162" name="TextBox 161"/>
              <p:cNvSpPr txBox="1"/>
              <p:nvPr/>
            </p:nvSpPr>
            <p:spPr>
              <a:xfrm>
                <a:off x="3829344" y="6237312"/>
                <a:ext cx="15482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Palatino"/>
                    <a:cs typeface="Palatino"/>
                  </a:rPr>
                  <a:t>Infrastructure</a:t>
                </a:r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>
              <a:off x="4360424" y="3067638"/>
              <a:ext cx="1080120" cy="525542"/>
              <a:chOff x="4360424" y="3943558"/>
              <a:chExt cx="1080120" cy="525542"/>
            </a:xfrm>
          </p:grpSpPr>
          <p:sp>
            <p:nvSpPr>
              <p:cNvPr id="164" name="Chevron 163"/>
              <p:cNvSpPr/>
              <p:nvPr/>
            </p:nvSpPr>
            <p:spPr>
              <a:xfrm>
                <a:off x="4443981" y="3943558"/>
                <a:ext cx="309884" cy="179442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Chevron 164"/>
              <p:cNvSpPr/>
              <p:nvPr/>
            </p:nvSpPr>
            <p:spPr>
              <a:xfrm>
                <a:off x="4720464" y="3943558"/>
                <a:ext cx="309884" cy="179442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Chevron 165"/>
              <p:cNvSpPr/>
              <p:nvPr/>
            </p:nvSpPr>
            <p:spPr>
              <a:xfrm>
                <a:off x="4986644" y="3943558"/>
                <a:ext cx="309884" cy="179442"/>
              </a:xfrm>
              <a:prstGeom prst="chevron">
                <a:avLst/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4360424" y="4130546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smtClean="0">
                    <a:latin typeface="Palatino"/>
                    <a:cs typeface="Palatino"/>
                  </a:rPr>
                  <a:t>Processus</a:t>
                </a:r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6133600" y="2644158"/>
              <a:ext cx="1080120" cy="947806"/>
              <a:chOff x="6133600" y="3520078"/>
              <a:chExt cx="1080120" cy="947806"/>
            </a:xfrm>
          </p:grpSpPr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5648" y="3806894"/>
                <a:ext cx="300950" cy="300950"/>
              </a:xfrm>
              <a:prstGeom prst="rect">
                <a:avLst/>
              </a:prstGeom>
            </p:spPr>
          </p:pic>
          <p:pic>
            <p:nvPicPr>
              <p:cNvPr id="170" name="Picture 16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8337" y="3520078"/>
                <a:ext cx="300950" cy="300950"/>
              </a:xfrm>
              <a:prstGeom prst="rect">
                <a:avLst/>
              </a:prstGeom>
            </p:spPr>
          </p:pic>
          <p:pic>
            <p:nvPicPr>
              <p:cNvPr id="171" name="Picture 17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4698" y="3642608"/>
                <a:ext cx="300950" cy="300950"/>
              </a:xfrm>
              <a:prstGeom prst="rect">
                <a:avLst/>
              </a:prstGeom>
            </p:spPr>
          </p:pic>
          <p:sp>
            <p:nvSpPr>
              <p:cNvPr id="172" name="TextBox 171"/>
              <p:cNvSpPr txBox="1"/>
              <p:nvPr/>
            </p:nvSpPr>
            <p:spPr>
              <a:xfrm>
                <a:off x="6133600" y="4129330"/>
                <a:ext cx="1080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Palatino"/>
                    <a:cs typeface="Palatino"/>
                  </a:rPr>
                  <a:t>Objectifs</a:t>
                </a:r>
              </a:p>
            </p:txBody>
          </p:sp>
        </p:grpSp>
        <p:cxnSp>
          <p:nvCxnSpPr>
            <p:cNvPr id="173" name="Straight Connector 172"/>
            <p:cNvCxnSpPr/>
            <p:nvPr/>
          </p:nvCxnSpPr>
          <p:spPr>
            <a:xfrm>
              <a:off x="7929352" y="4768790"/>
              <a:ext cx="0" cy="864096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/>
            <p:cNvSpPr txBox="1"/>
            <p:nvPr/>
          </p:nvSpPr>
          <p:spPr>
            <a:xfrm>
              <a:off x="1273144" y="4378552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i="1" dirty="0" smtClean="0">
                  <a:latin typeface="Palatino"/>
                  <a:cs typeface="Palatino"/>
                </a:rPr>
                <a:t>Système Informatique</a:t>
              </a:r>
              <a:endParaRPr lang="fr-FR" sz="1400" b="1" i="1" dirty="0" smtClean="0">
                <a:latin typeface="Palatino"/>
                <a:cs typeface="Palatino"/>
              </a:endParaRPr>
            </a:p>
          </p:txBody>
        </p:sp>
        <p:cxnSp>
          <p:nvCxnSpPr>
            <p:cNvPr id="175" name="Straight Connector 174"/>
            <p:cNvCxnSpPr/>
            <p:nvPr/>
          </p:nvCxnSpPr>
          <p:spPr>
            <a:xfrm>
              <a:off x="1160600" y="4768790"/>
              <a:ext cx="0" cy="106738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50" idx="1"/>
              <a:endCxn id="152" idx="1"/>
            </p:cNvCxnSpPr>
            <p:nvPr/>
          </p:nvCxnSpPr>
          <p:spPr>
            <a:xfrm flipH="1">
              <a:off x="985112" y="2426411"/>
              <a:ext cx="267" cy="3392437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>
              <a:off x="8122287" y="2839286"/>
              <a:ext cx="1" cy="2672867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TextBox 177"/>
            <p:cNvSpPr txBox="1"/>
            <p:nvPr/>
          </p:nvSpPr>
          <p:spPr>
            <a:xfrm>
              <a:off x="1074229" y="1820876"/>
              <a:ext cx="4392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i="1" dirty="0" smtClean="0">
                  <a:latin typeface="Palatino"/>
                  <a:cs typeface="Palatino"/>
                </a:rPr>
                <a:t>Système d’Information</a:t>
              </a:r>
              <a:endParaRPr lang="fr-FR" sz="1400" b="1" i="1" dirty="0" smtClean="0">
                <a:latin typeface="Palatino"/>
                <a:cs typeface="Palatino"/>
              </a:endParaRPr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1160600" y="2585068"/>
              <a:ext cx="6768752" cy="100811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1273144" y="2585068"/>
              <a:ext cx="27363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b="1" i="1" dirty="0" smtClean="0">
                  <a:latin typeface="Palatino"/>
                  <a:cs typeface="Palatino"/>
                </a:rPr>
                <a:t>Métier</a:t>
              </a:r>
              <a:endParaRPr lang="fr-FR" sz="1400" b="1" i="1" dirty="0" smtClean="0">
                <a:latin typeface="Palatino"/>
                <a:cs typeface="Palatino"/>
              </a:endParaRPr>
            </a:p>
          </p:txBody>
        </p:sp>
        <p:grpSp>
          <p:nvGrpSpPr>
            <p:cNvPr id="181" name="Group 180"/>
            <p:cNvGrpSpPr/>
            <p:nvPr/>
          </p:nvGrpSpPr>
          <p:grpSpPr>
            <a:xfrm>
              <a:off x="2497112" y="2810893"/>
              <a:ext cx="1296144" cy="782287"/>
              <a:chOff x="2497112" y="3686813"/>
              <a:chExt cx="1296144" cy="782287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2497112" y="4130546"/>
                <a:ext cx="12961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Palatino"/>
                    <a:cs typeface="Palatino"/>
                  </a:rPr>
                  <a:t>Information</a:t>
                </a:r>
              </a:p>
            </p:txBody>
          </p:sp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63427" y="3686813"/>
                <a:ext cx="443733" cy="443733"/>
              </a:xfrm>
              <a:prstGeom prst="rect">
                <a:avLst/>
              </a:prstGeom>
            </p:spPr>
          </p:pic>
        </p:grpSp>
        <p:sp>
          <p:nvSpPr>
            <p:cNvPr id="184" name="TextBox 183"/>
            <p:cNvSpPr txBox="1"/>
            <p:nvPr/>
          </p:nvSpPr>
          <p:spPr>
            <a:xfrm>
              <a:off x="2605208" y="5133118"/>
              <a:ext cx="12961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Palatino"/>
                  <a:cs typeface="Palatino"/>
                </a:rPr>
                <a:t>Données</a:t>
              </a:r>
            </a:p>
          </p:txBody>
        </p:sp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12168" y="4772068"/>
              <a:ext cx="443596" cy="443596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48738" y="4909929"/>
              <a:ext cx="300950" cy="300950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61427" y="4623113"/>
              <a:ext cx="300950" cy="300950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7788" y="4745643"/>
              <a:ext cx="300950" cy="300950"/>
            </a:xfrm>
            <a:prstGeom prst="rect">
              <a:avLst/>
            </a:prstGeom>
          </p:spPr>
        </p:pic>
        <p:sp>
          <p:nvSpPr>
            <p:cNvPr id="189" name="TextBox 188"/>
            <p:cNvSpPr txBox="1"/>
            <p:nvPr/>
          </p:nvSpPr>
          <p:spPr>
            <a:xfrm>
              <a:off x="5903156" y="5134604"/>
              <a:ext cx="16074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Palatino"/>
                  <a:cs typeface="Palatino"/>
                </a:rPr>
                <a:t>Spécifications</a:t>
              </a:r>
            </a:p>
          </p:txBody>
        </p:sp>
        <p:pic>
          <p:nvPicPr>
            <p:cNvPr id="128" name="Picture 127" descr="settings.eps"/>
            <p:cNvPicPr>
              <a:picLocks noChangeAspect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907" y="2356943"/>
              <a:ext cx="417573" cy="421127"/>
            </a:xfrm>
            <a:prstGeom prst="rect">
              <a:avLst/>
            </a:prstGeom>
          </p:spPr>
        </p:pic>
        <p:pic>
          <p:nvPicPr>
            <p:cNvPr id="133" name="Picture 132" descr="settings.eps"/>
            <p:cNvPicPr>
              <a:picLocks noChangeAspect="1"/>
            </p:cNvPicPr>
            <p:nvPr/>
          </p:nvPicPr>
          <p:blipFill>
            <a:blip r:embed="rId10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264" y="4060706"/>
              <a:ext cx="417573" cy="421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244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Architecture d’Entreprise</a:t>
            </a:r>
            <a:endParaRPr lang="fr-FR" dirty="0" smtClean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3528" y="4607257"/>
            <a:ext cx="856895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i="1" dirty="0" smtClean="0">
                <a:latin typeface="Palatino"/>
                <a:cs typeface="Palatino"/>
              </a:rPr>
              <a:t>Définition</a:t>
            </a:r>
            <a:endParaRPr lang="fr-FR" sz="2000" b="1" dirty="0" smtClean="0">
              <a:latin typeface="Palatino"/>
              <a:cs typeface="Palatino"/>
            </a:endParaRPr>
          </a:p>
          <a:p>
            <a:pPr algn="just"/>
            <a:endParaRPr lang="fr-FR" sz="800" b="1" dirty="0" smtClean="0">
              <a:latin typeface="Palatino"/>
              <a:cs typeface="Palatino"/>
            </a:endParaRPr>
          </a:p>
          <a:p>
            <a:pPr algn="just"/>
            <a:r>
              <a:rPr lang="fr-FR" sz="2000" dirty="0" smtClean="0">
                <a:latin typeface="Palatino"/>
                <a:cs typeface="Palatino"/>
              </a:rPr>
              <a:t>Une </a:t>
            </a:r>
            <a:r>
              <a:rPr lang="fr-FR" sz="2000" dirty="0">
                <a:latin typeface="Palatino"/>
                <a:cs typeface="Palatino"/>
              </a:rPr>
              <a:t>architecture d’entreprise est un ensemble pertinent d’artefacts de </a:t>
            </a:r>
            <a:r>
              <a:rPr lang="fr-FR" sz="2000" dirty="0">
                <a:solidFill>
                  <a:srgbClr val="F79646"/>
                </a:solidFill>
                <a:latin typeface="Palatino"/>
                <a:cs typeface="Palatino"/>
              </a:rPr>
              <a:t>conception</a:t>
            </a:r>
            <a:r>
              <a:rPr lang="fr-FR" sz="2000" dirty="0">
                <a:latin typeface="Palatino"/>
                <a:cs typeface="Palatino"/>
              </a:rPr>
              <a:t> ou de </a:t>
            </a:r>
            <a:r>
              <a:rPr lang="fr-FR" sz="2000" dirty="0" smtClean="0">
                <a:latin typeface="Palatino"/>
                <a:cs typeface="Palatino"/>
              </a:rPr>
              <a:t>représentations </a:t>
            </a:r>
            <a:r>
              <a:rPr lang="fr-FR" sz="2000" dirty="0">
                <a:latin typeface="Palatino"/>
                <a:cs typeface="Palatino"/>
              </a:rPr>
              <a:t>descriptives pour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décrire </a:t>
            </a:r>
            <a:r>
              <a:rPr lang="fr-FR" sz="2000" dirty="0">
                <a:solidFill>
                  <a:srgbClr val="F79646"/>
                </a:solidFill>
                <a:latin typeface="Palatino"/>
                <a:cs typeface="Palatino"/>
              </a:rPr>
              <a:t>une entreprise </a:t>
            </a:r>
            <a:r>
              <a:rPr lang="fr-FR" sz="2000" dirty="0">
                <a:latin typeface="Palatino"/>
                <a:cs typeface="Palatino"/>
              </a:rPr>
              <a:t>de </a:t>
            </a:r>
            <a:r>
              <a:rPr lang="fr-FR" sz="2000" dirty="0" smtClean="0">
                <a:latin typeface="Palatino"/>
                <a:cs typeface="Palatino"/>
              </a:rPr>
              <a:t>manière </a:t>
            </a:r>
            <a:r>
              <a:rPr lang="fr-FR" sz="2000" dirty="0">
                <a:latin typeface="Palatino"/>
                <a:cs typeface="Palatino"/>
              </a:rPr>
              <a:t>à</a:t>
            </a:r>
            <a:r>
              <a:rPr lang="fr-FR" sz="2000" dirty="0" smtClean="0">
                <a:latin typeface="Palatino"/>
                <a:cs typeface="Palatino"/>
              </a:rPr>
              <a:t> </a:t>
            </a:r>
            <a:r>
              <a:rPr lang="fr-FR" sz="2000" dirty="0">
                <a:latin typeface="Palatino"/>
                <a:cs typeface="Palatino"/>
              </a:rPr>
              <a:t>ce que cette entreprise soit </a:t>
            </a:r>
            <a:r>
              <a:rPr lang="fr-FR" sz="2000" dirty="0" smtClean="0">
                <a:latin typeface="Palatino"/>
                <a:cs typeface="Palatino"/>
              </a:rPr>
              <a:t>créée </a:t>
            </a:r>
            <a:r>
              <a:rPr lang="fr-FR" sz="2000" dirty="0">
                <a:latin typeface="Palatino"/>
                <a:cs typeface="Palatino"/>
              </a:rPr>
              <a:t>en respectant certaines </a:t>
            </a:r>
            <a:r>
              <a:rPr lang="fr-FR" sz="2000" dirty="0">
                <a:solidFill>
                  <a:srgbClr val="F79646"/>
                </a:solidFill>
                <a:latin typeface="Palatino"/>
                <a:cs typeface="Palatino"/>
              </a:rPr>
              <a:t>exigences</a:t>
            </a:r>
            <a:r>
              <a:rPr lang="fr-FR" sz="2000" dirty="0">
                <a:latin typeface="Palatino"/>
                <a:cs typeface="Palatino"/>
              </a:rPr>
              <a:t> et </a:t>
            </a:r>
            <a:r>
              <a:rPr lang="fr-FR" sz="2000" dirty="0">
                <a:latin typeface="Palatino"/>
                <a:cs typeface="Palatino"/>
              </a:rPr>
              <a:t>à</a:t>
            </a:r>
            <a:r>
              <a:rPr lang="fr-FR" sz="2000" dirty="0" smtClean="0">
                <a:latin typeface="Palatino"/>
                <a:cs typeface="Palatino"/>
              </a:rPr>
              <a:t> </a:t>
            </a:r>
            <a:r>
              <a:rPr lang="fr-FR" sz="2000" dirty="0">
                <a:latin typeface="Palatino"/>
                <a:cs typeface="Palatino"/>
              </a:rPr>
              <a:t>ce qu’elle soit facilement </a:t>
            </a:r>
            <a:r>
              <a:rPr lang="fr-FR" sz="2000" dirty="0">
                <a:solidFill>
                  <a:srgbClr val="F79646"/>
                </a:solidFill>
                <a:latin typeface="Palatino"/>
                <a:cs typeface="Palatino"/>
              </a:rPr>
              <a:t>maintenue</a:t>
            </a:r>
            <a:r>
              <a:rPr lang="fr-FR" sz="2000" dirty="0">
                <a:latin typeface="Palatino"/>
                <a:cs typeface="Palatino"/>
              </a:rPr>
              <a:t> tout au long de son cycle de vie.</a:t>
            </a:r>
            <a:r>
              <a:rPr lang="fr-FR" sz="2000" dirty="0">
                <a:latin typeface="Palatino"/>
                <a:cs typeface="Palatino"/>
              </a:rPr>
              <a:t> </a:t>
            </a:r>
            <a:r>
              <a:rPr lang="fr-FR" sz="2000" dirty="0" smtClean="0">
                <a:latin typeface="Palatino"/>
                <a:cs typeface="Palatino"/>
              </a:rPr>
              <a:t>[Zachman, 1997]</a:t>
            </a:r>
            <a:endParaRPr lang="fr-FR" sz="2000" dirty="0">
              <a:latin typeface="Palatino"/>
              <a:cs typeface="Palatino"/>
            </a:endParaRPr>
          </a:p>
        </p:txBody>
      </p:sp>
      <p:pic>
        <p:nvPicPr>
          <p:cNvPr id="3" name="Picture 2" descr="Capture d’écran 2016-06-28 à 18.4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76879"/>
            <a:ext cx="3744416" cy="3382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Capture d’écran 2016-06-28 à 18.47.0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1"/>
          <a:stretch/>
        </p:blipFill>
        <p:spPr>
          <a:xfrm>
            <a:off x="4211960" y="1291066"/>
            <a:ext cx="3744416" cy="33620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14</a:t>
            </a:fld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769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Conception d’une </a:t>
            </a:r>
            <a:r>
              <a:rPr lang="fr-FR" dirty="0">
                <a:solidFill>
                  <a:srgbClr val="FFFFFF"/>
                </a:solidFill>
                <a:latin typeface="Futura Condensed"/>
                <a:cs typeface="Futura Condensed"/>
              </a:rPr>
              <a:t>a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rchitecture d’entreprise</a:t>
            </a:r>
            <a:endParaRPr lang="fr-FR" dirty="0" smtClean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5576" y="1400592"/>
            <a:ext cx="76476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dirty="0" smtClean="0">
                <a:latin typeface="Palatino"/>
                <a:cs typeface="Palatino"/>
              </a:rPr>
              <a:t>Une </a:t>
            </a:r>
            <a:r>
              <a:rPr lang="fr-FR" sz="2000" b="1" dirty="0">
                <a:latin typeface="Palatino"/>
                <a:cs typeface="Palatino"/>
              </a:rPr>
              <a:t>multitude de cadres </a:t>
            </a:r>
            <a:r>
              <a:rPr lang="fr-FR" sz="2000" b="1" dirty="0" smtClean="0">
                <a:latin typeface="Palatino"/>
                <a:cs typeface="Palatino"/>
              </a:rPr>
              <a:t>d’EA</a:t>
            </a:r>
          </a:p>
          <a:p>
            <a:pPr algn="just"/>
            <a:endParaRPr lang="fr-FR" sz="800" b="1" i="1" dirty="0" smtClean="0">
              <a:latin typeface="Palatino"/>
              <a:cs typeface="Palatino"/>
            </a:endParaRPr>
          </a:p>
          <a:p>
            <a:pPr marL="285750" indent="-285750" algn="just">
              <a:buFont typeface="Lucida Grande"/>
              <a:buChar char="-"/>
            </a:pPr>
            <a:r>
              <a:rPr lang="fr-FR" dirty="0" smtClean="0">
                <a:latin typeface="Palatino"/>
                <a:cs typeface="Palatino"/>
              </a:rPr>
              <a:t>Objectif commun : une vue </a:t>
            </a:r>
            <a:r>
              <a:rPr lang="fr-FR" dirty="0">
                <a:solidFill>
                  <a:srgbClr val="F79646"/>
                </a:solidFill>
                <a:latin typeface="Palatino"/>
                <a:cs typeface="Palatino"/>
              </a:rPr>
              <a:t>globale</a:t>
            </a:r>
            <a:r>
              <a:rPr lang="fr-FR" dirty="0">
                <a:latin typeface="Palatino"/>
                <a:cs typeface="Palatino"/>
              </a:rPr>
              <a:t> et </a:t>
            </a:r>
            <a:r>
              <a:rPr lang="fr-FR" dirty="0">
                <a:solidFill>
                  <a:srgbClr val="F79646"/>
                </a:solidFill>
                <a:latin typeface="Palatino"/>
                <a:cs typeface="Palatino"/>
              </a:rPr>
              <a:t>cohérente</a:t>
            </a:r>
            <a:r>
              <a:rPr lang="fr-FR" dirty="0">
                <a:latin typeface="Palatino"/>
                <a:cs typeface="Palatino"/>
              </a:rPr>
              <a:t> du </a:t>
            </a:r>
            <a:r>
              <a:rPr lang="fr-FR" dirty="0" smtClean="0">
                <a:latin typeface="Palatino"/>
                <a:cs typeface="Palatino"/>
              </a:rPr>
              <a:t>SI (métier + IT)</a:t>
            </a:r>
            <a:endParaRPr lang="fr-FR" b="1" i="1" dirty="0">
              <a:latin typeface="Palatino"/>
              <a:cs typeface="Palatino"/>
            </a:endParaRPr>
          </a:p>
          <a:p>
            <a:pPr marL="285750" indent="-285750" algn="just">
              <a:buFont typeface="Lucida Grande"/>
              <a:buChar char="-"/>
            </a:pPr>
            <a:r>
              <a:rPr lang="fr-FR" dirty="0" smtClean="0">
                <a:latin typeface="Palatino"/>
                <a:cs typeface="Palatino"/>
              </a:rPr>
              <a:t>Approches par </a:t>
            </a:r>
            <a:r>
              <a:rPr lang="fr-FR" dirty="0" smtClean="0">
                <a:solidFill>
                  <a:srgbClr val="F79646"/>
                </a:solidFill>
                <a:latin typeface="Palatino"/>
                <a:cs typeface="Palatino"/>
              </a:rPr>
              <a:t>points de vue </a:t>
            </a:r>
            <a:r>
              <a:rPr lang="fr-FR" dirty="0" smtClean="0">
                <a:latin typeface="Palatino"/>
                <a:cs typeface="Palatino"/>
              </a:rPr>
              <a:t>pour </a:t>
            </a:r>
            <a:r>
              <a:rPr lang="en-US" dirty="0">
                <a:latin typeface="Palatino"/>
                <a:cs typeface="Palatino"/>
              </a:rPr>
              <a:t>s</a:t>
            </a:r>
            <a:r>
              <a:rPr lang="fr-FR" dirty="0" smtClean="0">
                <a:latin typeface="Palatino"/>
                <a:cs typeface="Palatino"/>
              </a:rPr>
              <a:t>éparer les préoccupations des parties prenantes dans différentes vues</a:t>
            </a:r>
          </a:p>
          <a:p>
            <a:pPr marL="285750" indent="-285750" algn="just">
              <a:buClr>
                <a:schemeClr val="tx1">
                  <a:lumMod val="95000"/>
                  <a:lumOff val="5000"/>
                </a:schemeClr>
              </a:buClr>
              <a:buFont typeface="Lucida Grande"/>
              <a:buChar char="-"/>
            </a:pPr>
            <a:r>
              <a:rPr lang="fr-FR" dirty="0" smtClean="0">
                <a:solidFill>
                  <a:srgbClr val="F79646"/>
                </a:solidFill>
                <a:latin typeface="Palatino"/>
                <a:cs typeface="Palatino"/>
              </a:rPr>
              <a:t>Pas </a:t>
            </a:r>
            <a:r>
              <a:rPr lang="fr-FR" dirty="0">
                <a:solidFill>
                  <a:srgbClr val="F79646"/>
                </a:solidFill>
                <a:latin typeface="Palatino"/>
                <a:cs typeface="Palatino"/>
              </a:rPr>
              <a:t>de </a:t>
            </a:r>
            <a:r>
              <a:rPr lang="fr-FR" dirty="0" smtClean="0">
                <a:solidFill>
                  <a:srgbClr val="F79646"/>
                </a:solidFill>
                <a:latin typeface="Palatino"/>
                <a:cs typeface="Palatino"/>
              </a:rPr>
              <a:t>consensus </a:t>
            </a:r>
            <a:r>
              <a:rPr lang="fr-FR" dirty="0" smtClean="0">
                <a:latin typeface="Palatino"/>
                <a:cs typeface="Palatino"/>
              </a:rPr>
              <a:t>sur un seul cadre</a:t>
            </a:r>
            <a:endParaRPr lang="fr-FR" dirty="0">
              <a:latin typeface="Palatino"/>
              <a:cs typeface="Palatino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822639"/>
              </p:ext>
            </p:extLst>
          </p:nvPr>
        </p:nvGraphicFramePr>
        <p:xfrm>
          <a:off x="148931" y="3575017"/>
          <a:ext cx="8846139" cy="240433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73952"/>
                <a:gridCol w="1667306"/>
                <a:gridCol w="1693188"/>
                <a:gridCol w="1708866"/>
                <a:gridCol w="2002827"/>
              </a:tblGrid>
              <a:tr h="392653">
                <a:tc>
                  <a:txBody>
                    <a:bodyPr/>
                    <a:lstStyle/>
                    <a:p>
                      <a:endParaRPr lang="fr-CA" noProof="0" dirty="0">
                        <a:latin typeface="Palatino"/>
                        <a:cs typeface="Palatin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b="1" i="1" noProof="0" dirty="0" smtClean="0">
                          <a:latin typeface="Palatino"/>
                          <a:cs typeface="Palatino"/>
                        </a:rPr>
                        <a:t>Zachman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i="1" noProof="0" dirty="0" smtClean="0">
                          <a:latin typeface="Palatino"/>
                          <a:cs typeface="Palatino"/>
                        </a:rPr>
                        <a:t>TOGAF</a:t>
                      </a:r>
                      <a:endParaRPr lang="fr-CA" b="1" i="1" noProof="0" dirty="0">
                        <a:latin typeface="Palatino"/>
                        <a:cs typeface="Palatino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i="1" noProof="0" dirty="0" smtClean="0">
                          <a:latin typeface="Palatino"/>
                          <a:cs typeface="Palatino"/>
                        </a:rPr>
                        <a:t>RM-ODP</a:t>
                      </a:r>
                      <a:endParaRPr lang="fr-CA" b="1" i="1" noProof="0" dirty="0">
                        <a:latin typeface="Palatino"/>
                        <a:cs typeface="Palatino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i="1" noProof="0" dirty="0" smtClean="0">
                          <a:latin typeface="Palatino"/>
                          <a:cs typeface="Palatino"/>
                        </a:rPr>
                        <a:t>Club Urba-EA</a:t>
                      </a:r>
                      <a:endParaRPr lang="fr-CA" b="1" i="1" noProof="0" dirty="0">
                        <a:latin typeface="Palatino"/>
                        <a:cs typeface="Palatino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39554">
                <a:tc>
                  <a:txBody>
                    <a:bodyPr/>
                    <a:lstStyle/>
                    <a:p>
                      <a:r>
                        <a:rPr lang="fr-CA" i="1" noProof="0" dirty="0" smtClean="0">
                          <a:latin typeface="Palatino"/>
                          <a:cs typeface="Palatino"/>
                        </a:rPr>
                        <a:t>Points</a:t>
                      </a:r>
                      <a:r>
                        <a:rPr lang="fr-CA" i="1" baseline="0" noProof="0" dirty="0" smtClean="0">
                          <a:latin typeface="Palatino"/>
                          <a:cs typeface="Palatino"/>
                        </a:rPr>
                        <a:t> de vue</a:t>
                      </a:r>
                      <a:endParaRPr lang="fr-CA" i="1" noProof="0" dirty="0">
                        <a:latin typeface="Palatino"/>
                        <a:cs typeface="Palatino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noProof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Palatino"/>
                          <a:cs typeface="Palatino"/>
                        </a:rPr>
                        <a:t>Exécutifs</a:t>
                      </a:r>
                    </a:p>
                    <a:p>
                      <a:pPr algn="ctr"/>
                      <a:r>
                        <a:rPr lang="fr-CA" noProof="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Palatino"/>
                          <a:cs typeface="Palatino"/>
                        </a:rPr>
                        <a:t>Management</a:t>
                      </a:r>
                    </a:p>
                    <a:p>
                      <a:pPr algn="ctr"/>
                      <a:endParaRPr lang="fr-CA" noProof="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Palatino"/>
                        <a:cs typeface="Palatino"/>
                      </a:endParaRPr>
                    </a:p>
                    <a:p>
                      <a:pPr algn="ctr"/>
                      <a:endParaRPr lang="fr-CA" noProof="0" dirty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Palatino"/>
                        <a:cs typeface="Palatino"/>
                      </a:endParaRPr>
                    </a:p>
                    <a:p>
                      <a:pPr algn="ctr"/>
                      <a:r>
                        <a:rPr lang="fr-CA" noProof="0" dirty="0" smtClean="0">
                          <a:solidFill>
                            <a:schemeClr val="accent1"/>
                          </a:solidFill>
                          <a:latin typeface="Palatino"/>
                          <a:cs typeface="Palatino"/>
                        </a:rPr>
                        <a:t>Architecte</a:t>
                      </a:r>
                    </a:p>
                    <a:p>
                      <a:pPr algn="ctr"/>
                      <a:r>
                        <a:rPr lang="fr-CA" noProof="0" dirty="0" smtClean="0">
                          <a:solidFill>
                            <a:schemeClr val="accent1"/>
                          </a:solidFill>
                          <a:latin typeface="Palatino"/>
                          <a:cs typeface="Palatino"/>
                        </a:rPr>
                        <a:t>Ingénieur</a:t>
                      </a:r>
                    </a:p>
                    <a:p>
                      <a:pPr algn="ctr"/>
                      <a:r>
                        <a:rPr lang="fr-CA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alatino"/>
                          <a:cs typeface="Palatino"/>
                        </a:rPr>
                        <a:t>Technicien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noProof="0" dirty="0" smtClean="0">
                          <a:solidFill>
                            <a:srgbClr val="77933C"/>
                          </a:solidFill>
                          <a:latin typeface="Palatino"/>
                          <a:cs typeface="Palatino"/>
                        </a:rPr>
                        <a:t>Métier</a:t>
                      </a:r>
                    </a:p>
                    <a:p>
                      <a:pPr algn="ctr"/>
                      <a:r>
                        <a:rPr lang="fr-CA" noProof="0" dirty="0" smtClean="0">
                          <a:solidFill>
                            <a:srgbClr val="F79646"/>
                          </a:solidFill>
                          <a:latin typeface="Palatino"/>
                          <a:cs typeface="Palatino"/>
                        </a:rPr>
                        <a:t>Information</a:t>
                      </a:r>
                    </a:p>
                    <a:p>
                      <a:pPr algn="ctr"/>
                      <a:endParaRPr lang="fr-CA" noProof="0" dirty="0" smtClean="0">
                        <a:solidFill>
                          <a:srgbClr val="4F81BD"/>
                        </a:solidFill>
                        <a:latin typeface="Palatino"/>
                        <a:cs typeface="Palatino"/>
                      </a:endParaRPr>
                    </a:p>
                    <a:p>
                      <a:pPr algn="ctr"/>
                      <a:endParaRPr lang="fr-CA" noProof="0" dirty="0" smtClean="0">
                        <a:solidFill>
                          <a:srgbClr val="4F81BD"/>
                        </a:solidFill>
                        <a:latin typeface="Palatino"/>
                        <a:cs typeface="Palatino"/>
                      </a:endParaRPr>
                    </a:p>
                    <a:p>
                      <a:pPr algn="ctr"/>
                      <a:r>
                        <a:rPr lang="fr-CA" noProof="0" dirty="0" smtClean="0">
                          <a:solidFill>
                            <a:srgbClr val="4F81BD"/>
                          </a:solidFill>
                          <a:latin typeface="Palatino"/>
                          <a:cs typeface="Palatino"/>
                        </a:rPr>
                        <a:t>Applicatif</a:t>
                      </a:r>
                    </a:p>
                    <a:p>
                      <a:pPr algn="ctr"/>
                      <a:endParaRPr lang="fr-CA" noProof="0" dirty="0" smtClean="0">
                        <a:solidFill>
                          <a:srgbClr val="4F81BD"/>
                        </a:solidFill>
                        <a:latin typeface="Palatino"/>
                        <a:cs typeface="Palatino"/>
                      </a:endParaRPr>
                    </a:p>
                    <a:p>
                      <a:pPr algn="ctr"/>
                      <a:r>
                        <a:rPr lang="fr-CA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alatino"/>
                          <a:cs typeface="Palatino"/>
                        </a:rPr>
                        <a:t>Technique</a:t>
                      </a:r>
                      <a:endParaRPr lang="fr-CA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alatino"/>
                        <a:cs typeface="Palatino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noProof="0" dirty="0" smtClean="0">
                          <a:solidFill>
                            <a:srgbClr val="77933C"/>
                          </a:solidFill>
                          <a:latin typeface="Palatino"/>
                          <a:cs typeface="Palatino"/>
                        </a:rPr>
                        <a:t>Entreprise</a:t>
                      </a:r>
                    </a:p>
                    <a:p>
                      <a:pPr algn="ctr"/>
                      <a:r>
                        <a:rPr lang="fr-CA" noProof="0" dirty="0" smtClean="0">
                          <a:solidFill>
                            <a:schemeClr val="accent6"/>
                          </a:solidFill>
                          <a:latin typeface="Palatino"/>
                          <a:cs typeface="Palatino"/>
                        </a:rPr>
                        <a:t>Information</a:t>
                      </a:r>
                    </a:p>
                    <a:p>
                      <a:pPr algn="ctr"/>
                      <a:endParaRPr lang="fr-CA" noProof="0" dirty="0" smtClean="0">
                        <a:solidFill>
                          <a:srgbClr val="4F81BD"/>
                        </a:solidFill>
                        <a:latin typeface="Palatino"/>
                        <a:cs typeface="Palatino"/>
                      </a:endParaRPr>
                    </a:p>
                    <a:p>
                      <a:pPr algn="ctr"/>
                      <a:endParaRPr lang="fr-CA" noProof="0" dirty="0" smtClean="0">
                        <a:solidFill>
                          <a:srgbClr val="4F81BD"/>
                        </a:solidFill>
                        <a:latin typeface="Palatino"/>
                        <a:cs typeface="Palatino"/>
                      </a:endParaRPr>
                    </a:p>
                    <a:p>
                      <a:pPr algn="ctr"/>
                      <a:r>
                        <a:rPr lang="fr-CA" noProof="0" dirty="0" smtClean="0">
                          <a:solidFill>
                            <a:srgbClr val="4F81BD"/>
                          </a:solidFill>
                          <a:latin typeface="Palatino"/>
                          <a:cs typeface="Palatino"/>
                        </a:rPr>
                        <a:t>Traitement</a:t>
                      </a:r>
                    </a:p>
                    <a:p>
                      <a:pPr algn="ctr"/>
                      <a:r>
                        <a:rPr lang="fr-CA" noProof="0" dirty="0" smtClean="0">
                          <a:solidFill>
                            <a:srgbClr val="4F81BD"/>
                          </a:solidFill>
                          <a:latin typeface="Palatino"/>
                          <a:cs typeface="Palatino"/>
                        </a:rPr>
                        <a:t>Ingénierie</a:t>
                      </a:r>
                    </a:p>
                    <a:p>
                      <a:pPr algn="ctr"/>
                      <a:r>
                        <a:rPr lang="fr-CA" noProof="0" dirty="0" smtClean="0">
                          <a:solidFill>
                            <a:srgbClr val="666666"/>
                          </a:solidFill>
                          <a:latin typeface="Palatino"/>
                          <a:cs typeface="Palatino"/>
                        </a:rPr>
                        <a:t>Technique</a:t>
                      </a:r>
                      <a:endParaRPr lang="fr-CA" noProof="0" dirty="0">
                        <a:solidFill>
                          <a:srgbClr val="666666"/>
                        </a:solidFill>
                        <a:latin typeface="Palatino"/>
                        <a:cs typeface="Palatino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noProof="0" dirty="0">
                        <a:solidFill>
                          <a:srgbClr val="666666"/>
                        </a:solidFill>
                        <a:latin typeface="Palatino"/>
                        <a:cs typeface="Palatino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15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arallelogram 2"/>
          <p:cNvSpPr/>
          <p:nvPr/>
        </p:nvSpPr>
        <p:spPr>
          <a:xfrm>
            <a:off x="7086299" y="4061093"/>
            <a:ext cx="1838209" cy="486077"/>
          </a:xfrm>
          <a:prstGeom prst="parallelogram">
            <a:avLst>
              <a:gd name="adj" fmla="val 63704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Palatino"/>
                <a:cs typeface="Palatino"/>
              </a:rPr>
              <a:t>Métier</a:t>
            </a:r>
            <a:endParaRPr lang="fr-FR" dirty="0">
              <a:latin typeface="Palatino"/>
              <a:cs typeface="Palatino"/>
            </a:endParaRPr>
          </a:p>
        </p:txBody>
      </p:sp>
      <p:sp>
        <p:nvSpPr>
          <p:cNvPr id="10" name="Parallelogram 9"/>
          <p:cNvSpPr/>
          <p:nvPr/>
        </p:nvSpPr>
        <p:spPr>
          <a:xfrm>
            <a:off x="7097597" y="4589813"/>
            <a:ext cx="1905301" cy="486077"/>
          </a:xfrm>
          <a:prstGeom prst="parallelogram">
            <a:avLst>
              <a:gd name="adj" fmla="val 63704"/>
            </a:avLst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Palatino"/>
                <a:cs typeface="Palatino"/>
              </a:rPr>
              <a:t>Fonctionnel</a:t>
            </a:r>
            <a:endParaRPr lang="fr-FR" dirty="0">
              <a:latin typeface="Palatino"/>
              <a:cs typeface="Palatino"/>
            </a:endParaRPr>
          </a:p>
        </p:txBody>
      </p:sp>
      <p:sp>
        <p:nvSpPr>
          <p:cNvPr id="11" name="Parallelogram 10"/>
          <p:cNvSpPr/>
          <p:nvPr/>
        </p:nvSpPr>
        <p:spPr>
          <a:xfrm>
            <a:off x="7093217" y="5118533"/>
            <a:ext cx="1905301" cy="486077"/>
          </a:xfrm>
          <a:prstGeom prst="parallelogram">
            <a:avLst>
              <a:gd name="adj" fmla="val 63704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Palatino"/>
                <a:cs typeface="Palatino"/>
              </a:rPr>
              <a:t>Applicatif</a:t>
            </a:r>
            <a:endParaRPr lang="fr-FR" dirty="0">
              <a:latin typeface="Palatino"/>
              <a:cs typeface="Palatino"/>
            </a:endParaRPr>
          </a:p>
        </p:txBody>
      </p:sp>
      <p:sp>
        <p:nvSpPr>
          <p:cNvPr id="12" name="Parallelogram 11"/>
          <p:cNvSpPr/>
          <p:nvPr/>
        </p:nvSpPr>
        <p:spPr>
          <a:xfrm>
            <a:off x="7073159" y="5647253"/>
            <a:ext cx="1905301" cy="486077"/>
          </a:xfrm>
          <a:prstGeom prst="parallelogram">
            <a:avLst>
              <a:gd name="adj" fmla="val 63704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Palatino"/>
                <a:cs typeface="Palatino"/>
              </a:rPr>
              <a:t>Technique</a:t>
            </a:r>
            <a:endParaRPr lang="fr-FR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53384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L’EA : une pratique informelle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3528" y="1484784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i="1" dirty="0" smtClean="0">
                <a:latin typeface="Palatino"/>
                <a:cs typeface="Palatino"/>
              </a:rPr>
              <a:t>L’Architecture d’Entreprise</a:t>
            </a:r>
          </a:p>
          <a:p>
            <a:pPr algn="ctr"/>
            <a:r>
              <a:rPr lang="fr-FR" sz="2000" b="1" i="1" dirty="0">
                <a:latin typeface="Palatino"/>
                <a:cs typeface="Palatino"/>
              </a:rPr>
              <a:t>=</a:t>
            </a:r>
            <a:endParaRPr lang="fr-FR" sz="2000" b="1" i="1" dirty="0" smtClean="0">
              <a:latin typeface="Palatino"/>
              <a:cs typeface="Palatino"/>
            </a:endParaRPr>
          </a:p>
          <a:p>
            <a:pPr algn="ctr"/>
            <a:r>
              <a:rPr lang="fr-FR" sz="2000" dirty="0">
                <a:latin typeface="Palatino"/>
                <a:cs typeface="Palatino"/>
              </a:rPr>
              <a:t>S</a:t>
            </a:r>
            <a:r>
              <a:rPr lang="fr-FR" sz="2000" dirty="0" smtClean="0">
                <a:latin typeface="Palatino"/>
                <a:cs typeface="Palatino"/>
              </a:rPr>
              <a:t>upport de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communication</a:t>
            </a:r>
            <a:r>
              <a:rPr lang="fr-FR" sz="2000" dirty="0" smtClean="0">
                <a:latin typeface="Palatino"/>
                <a:cs typeface="Palatino"/>
              </a:rPr>
              <a:t> et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schéma directeur </a:t>
            </a:r>
            <a:r>
              <a:rPr lang="fr-FR" sz="2000" dirty="0" smtClean="0">
                <a:latin typeface="Palatino"/>
                <a:cs typeface="Palatino"/>
              </a:rPr>
              <a:t>au sein de l’entreprise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311" r="9046"/>
          <a:stretch/>
        </p:blipFill>
        <p:spPr>
          <a:xfrm>
            <a:off x="1055431" y="3621581"/>
            <a:ext cx="838419" cy="1052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2818" r="10116"/>
          <a:stretch/>
        </p:blipFill>
        <p:spPr>
          <a:xfrm>
            <a:off x="2448240" y="3621581"/>
            <a:ext cx="811309" cy="1052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3357" r="12931"/>
          <a:stretch/>
        </p:blipFill>
        <p:spPr>
          <a:xfrm>
            <a:off x="3854161" y="3646348"/>
            <a:ext cx="775993" cy="10527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13357" r="12931"/>
          <a:stretch/>
        </p:blipFill>
        <p:spPr>
          <a:xfrm>
            <a:off x="4006561" y="3798748"/>
            <a:ext cx="775993" cy="1052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3357" r="12931"/>
          <a:stretch/>
        </p:blipFill>
        <p:spPr>
          <a:xfrm>
            <a:off x="4158961" y="3951148"/>
            <a:ext cx="775993" cy="10527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11311" r="9046"/>
          <a:stretch/>
        </p:blipFill>
        <p:spPr>
          <a:xfrm>
            <a:off x="1207831" y="3773981"/>
            <a:ext cx="838419" cy="10527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11311" r="9046"/>
          <a:stretch/>
        </p:blipFill>
        <p:spPr>
          <a:xfrm>
            <a:off x="1360231" y="3926381"/>
            <a:ext cx="838419" cy="10527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l="12818" r="10116"/>
          <a:stretch/>
        </p:blipFill>
        <p:spPr>
          <a:xfrm>
            <a:off x="2600640" y="3773981"/>
            <a:ext cx="811309" cy="10527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12818" r="10116"/>
          <a:stretch/>
        </p:blipFill>
        <p:spPr>
          <a:xfrm>
            <a:off x="2753040" y="3926381"/>
            <a:ext cx="811309" cy="1052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263" y="3638349"/>
            <a:ext cx="1340768" cy="134076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5256969" y="4509897"/>
            <a:ext cx="1118145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943066" y="5210616"/>
            <a:ext cx="2546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alatino"/>
                <a:cs typeface="Palatino"/>
              </a:rPr>
              <a:t>Architecte d’Entreprise</a:t>
            </a:r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1893850" y="5210616"/>
            <a:ext cx="2141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alatino"/>
                <a:cs typeface="Palatino"/>
              </a:rPr>
              <a:t>Artefacts </a:t>
            </a:r>
            <a:r>
              <a:rPr lang="fr-FR" dirty="0" smtClean="0">
                <a:solidFill>
                  <a:srgbClr val="F79646"/>
                </a:solidFill>
                <a:latin typeface="Palatino"/>
                <a:cs typeface="Palatino"/>
              </a:rPr>
              <a:t>informels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16</a:t>
            </a:fld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699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131840" cy="6858000"/>
          </a:xfrm>
          <a:solidFill>
            <a:srgbClr val="000000"/>
          </a:solidFill>
        </p:spPr>
        <p:txBody>
          <a:bodyPr anchor="t"/>
          <a:lstStyle/>
          <a:p>
            <a:pPr algn="l"/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/>
            </a:r>
            <a:b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</a:b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 Sommaire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23928" y="945699"/>
            <a:ext cx="5112568" cy="547643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Introduction</a:t>
            </a:r>
          </a:p>
          <a:p>
            <a:pPr marL="400050" lvl="1" indent="0" defTabSz="811213">
              <a:buNone/>
            </a:pPr>
            <a:r>
              <a:rPr lang="fr-FR" sz="16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	</a:t>
            </a: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Smart ? </a:t>
            </a:r>
            <a:r>
              <a:rPr lang="fr-FR" sz="2000" dirty="0" err="1" smtClean="0">
                <a:solidFill>
                  <a:srgbClr val="A6A6A6"/>
                </a:solidFill>
                <a:latin typeface="Futura Condensed"/>
                <a:cs typeface="Futura Condensed"/>
              </a:rPr>
              <a:t>Grid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Problématique</a:t>
            </a:r>
            <a:endParaRPr lang="fr-FR" sz="24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État de l’art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Système d’Information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Architecture d’Entreprise</a:t>
            </a:r>
          </a:p>
          <a:p>
            <a:pPr marL="800100" lvl="2" indent="0">
              <a:buNone/>
            </a:pPr>
            <a:r>
              <a:rPr lang="fr-FR" sz="2000" dirty="0" smtClean="0">
                <a:latin typeface="Futura Condensed"/>
                <a:cs typeface="Futura Condensed"/>
              </a:rPr>
              <a:t>Ingénierie Dirigée par les Modèles</a:t>
            </a:r>
            <a:endParaRPr lang="fr-FR" sz="2000" dirty="0" smtClean="0"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Contributions</a:t>
            </a:r>
          </a:p>
          <a:p>
            <a:pPr marL="800100" lvl="2" indent="0">
              <a:buNone/>
            </a:pPr>
            <a:r>
              <a:rPr lang="fr-FR" sz="2000" dirty="0" err="1" smtClean="0">
                <a:solidFill>
                  <a:srgbClr val="A6A6A6"/>
                </a:solidFill>
                <a:latin typeface="Futura Condensed"/>
                <a:cs typeface="Futura Condensed"/>
              </a:rPr>
              <a:t>ExecuteEA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800100" lvl="2" indent="0">
              <a:buNone/>
            </a:pP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EAT-ME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Validation</a:t>
            </a:r>
          </a:p>
          <a:p>
            <a:pPr marL="800100" lvl="2" indent="0">
              <a:buNone/>
            </a:pPr>
            <a:r>
              <a:rPr lang="fr-FR" sz="2000" dirty="0">
                <a:solidFill>
                  <a:srgbClr val="A6A6A6"/>
                </a:solidFill>
                <a:latin typeface="Futura Condensed"/>
                <a:cs typeface="Futura Condensed"/>
              </a:rPr>
              <a:t>Gestion d’une flotte de véhicules électriques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Bilan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Perspectives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9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Ingénierie Dirigée par les Modèles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9552" y="1412776"/>
            <a:ext cx="8136904" cy="6370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85725" algn="ctr"/>
            <a:r>
              <a:rPr lang="fr-FR" sz="2400" dirty="0" smtClean="0">
                <a:latin typeface="Palatino"/>
                <a:cs typeface="Palatino"/>
              </a:rPr>
              <a:t>Problématique majeure du génie logiciel : </a:t>
            </a:r>
          </a:p>
          <a:p>
            <a:pPr indent="85725" algn="ctr"/>
            <a:endParaRPr lang="fr-FR" sz="2400" dirty="0" smtClean="0">
              <a:latin typeface="Palatino"/>
              <a:cs typeface="Palatino"/>
            </a:endParaRPr>
          </a:p>
          <a:p>
            <a:pPr indent="85725" algn="ctr"/>
            <a:r>
              <a:rPr lang="fr-FR" sz="2400" i="1" dirty="0" smtClean="0">
                <a:latin typeface="Palatino"/>
                <a:cs typeface="Palatino"/>
              </a:rPr>
              <a:t>« </a:t>
            </a:r>
            <a:r>
              <a:rPr lang="fr-FR" sz="2400" dirty="0" smtClean="0">
                <a:latin typeface="Palatino"/>
                <a:cs typeface="Palatino"/>
              </a:rPr>
              <a:t>Comment réaliser </a:t>
            </a:r>
            <a:r>
              <a:rPr lang="fr-FR" sz="2400" dirty="0">
                <a:latin typeface="Palatino"/>
                <a:cs typeface="Palatino"/>
              </a:rPr>
              <a:t>une implantation de </a:t>
            </a:r>
            <a:r>
              <a:rPr lang="fr-FR" sz="2400" dirty="0" smtClean="0">
                <a:latin typeface="Palatino"/>
                <a:cs typeface="Palatino"/>
              </a:rPr>
              <a:t>qualité </a:t>
            </a:r>
          </a:p>
          <a:p>
            <a:pPr indent="85725" algn="ctr"/>
            <a:r>
              <a:rPr lang="fr-FR" sz="2400" dirty="0" smtClean="0">
                <a:latin typeface="Palatino"/>
                <a:cs typeface="Palatino"/>
              </a:rPr>
              <a:t>avec </a:t>
            </a:r>
            <a:r>
              <a:rPr lang="fr-FR" sz="2400" dirty="0">
                <a:latin typeface="Palatino"/>
                <a:cs typeface="Palatino"/>
              </a:rPr>
              <a:t>des </a:t>
            </a:r>
            <a:r>
              <a:rPr lang="fr-FR" sz="2400" dirty="0" smtClean="0">
                <a:latin typeface="Palatino"/>
                <a:cs typeface="Palatino"/>
              </a:rPr>
              <a:t>besoins qui </a:t>
            </a:r>
            <a:r>
              <a:rPr lang="fr-FR" sz="2400" dirty="0" smtClean="0">
                <a:solidFill>
                  <a:schemeClr val="accent6"/>
                </a:solidFill>
                <a:latin typeface="Palatino"/>
                <a:cs typeface="Palatino"/>
              </a:rPr>
              <a:t>évoluent</a:t>
            </a:r>
            <a:r>
              <a:rPr lang="fr-FR" sz="2400" dirty="0" smtClean="0">
                <a:latin typeface="Palatino"/>
                <a:cs typeface="Palatino"/>
              </a:rPr>
              <a:t> ? </a:t>
            </a:r>
            <a:r>
              <a:rPr lang="fr-FR" sz="2400" b="1" dirty="0" smtClean="0">
                <a:latin typeface="Palatino"/>
                <a:cs typeface="Palatino"/>
              </a:rPr>
              <a:t>»</a:t>
            </a:r>
          </a:p>
          <a:p>
            <a:pPr indent="85725" algn="ctr"/>
            <a:endParaRPr lang="fr-FR" sz="2400" dirty="0">
              <a:latin typeface="Palatino"/>
              <a:cs typeface="Palatino"/>
            </a:endParaRPr>
          </a:p>
          <a:p>
            <a:pPr indent="85725" algn="ctr"/>
            <a:endParaRPr lang="fr-FR" sz="2400" dirty="0" smtClean="0">
              <a:latin typeface="Palatino"/>
              <a:cs typeface="Palatino"/>
            </a:endParaRPr>
          </a:p>
          <a:p>
            <a:pPr indent="85725" algn="ctr"/>
            <a:endParaRPr lang="fr-FR" sz="2400" dirty="0" smtClean="0">
              <a:latin typeface="Palatino"/>
              <a:cs typeface="Palatino"/>
            </a:endParaRPr>
          </a:p>
          <a:p>
            <a:pPr indent="85725" algn="ctr"/>
            <a:r>
              <a:rPr lang="fr-FR" sz="2400" dirty="0" smtClean="0">
                <a:latin typeface="Palatino"/>
                <a:cs typeface="Palatino"/>
              </a:rPr>
              <a:t>Artefacts de spécification et de</a:t>
            </a:r>
            <a:r>
              <a:rPr lang="fr-FR" sz="2400" dirty="0">
                <a:latin typeface="Palatino"/>
                <a:cs typeface="Palatino"/>
              </a:rPr>
              <a:t> </a:t>
            </a:r>
            <a:r>
              <a:rPr lang="fr-FR" sz="2400" dirty="0" smtClean="0">
                <a:latin typeface="Palatino"/>
                <a:cs typeface="Palatino"/>
              </a:rPr>
              <a:t>conception</a:t>
            </a:r>
          </a:p>
          <a:p>
            <a:pPr indent="85725" algn="ctr"/>
            <a:r>
              <a:rPr lang="fr-FR" sz="2400" dirty="0" smtClean="0">
                <a:latin typeface="Palatino"/>
                <a:cs typeface="Palatino"/>
              </a:rPr>
              <a:t>manipulables</a:t>
            </a:r>
            <a:r>
              <a:rPr lang="fr-FR" sz="2400" i="1" dirty="0" smtClean="0">
                <a:latin typeface="Palatino"/>
                <a:cs typeface="Palatino"/>
              </a:rPr>
              <a:t> </a:t>
            </a:r>
            <a:r>
              <a:rPr lang="fr-FR" sz="2400" dirty="0" smtClean="0">
                <a:solidFill>
                  <a:srgbClr val="F79646"/>
                </a:solidFill>
                <a:latin typeface="Palatino"/>
                <a:cs typeface="Palatino"/>
              </a:rPr>
              <a:t>par une machine</a:t>
            </a:r>
          </a:p>
          <a:p>
            <a:pPr indent="85725" algn="ctr"/>
            <a:endParaRPr lang="fr-FR" sz="2400" dirty="0">
              <a:solidFill>
                <a:srgbClr val="F79646"/>
              </a:solidFill>
              <a:latin typeface="Palatino"/>
              <a:cs typeface="Palatino"/>
            </a:endParaRPr>
          </a:p>
          <a:p>
            <a:pPr indent="85725" algn="ctr"/>
            <a:endParaRPr lang="fr-FR" sz="2400" dirty="0" smtClean="0">
              <a:solidFill>
                <a:srgbClr val="F79646"/>
              </a:solidFill>
              <a:latin typeface="Palatino"/>
              <a:cs typeface="Palatino"/>
            </a:endParaRPr>
          </a:p>
          <a:p>
            <a:pPr indent="85725" algn="ctr"/>
            <a:r>
              <a:rPr lang="en-US" sz="2400" dirty="0" smtClean="0">
                <a:latin typeface="Palatino"/>
                <a:cs typeface="Palatino"/>
              </a:rPr>
              <a:t>D</a:t>
            </a:r>
            <a:r>
              <a:rPr lang="fr-FR" sz="2400" dirty="0" smtClean="0">
                <a:latin typeface="Palatino"/>
                <a:cs typeface="Palatino"/>
              </a:rPr>
              <a:t>es modèles « contemplatifs » aux modèles « </a:t>
            </a:r>
            <a:r>
              <a:rPr lang="fr-FR" sz="2400" dirty="0" smtClean="0">
                <a:solidFill>
                  <a:schemeClr val="accent6"/>
                </a:solidFill>
                <a:latin typeface="Palatino"/>
                <a:cs typeface="Palatino"/>
              </a:rPr>
              <a:t>productifs</a:t>
            </a:r>
            <a:r>
              <a:rPr lang="fr-FR" sz="2400" dirty="0" smtClean="0">
                <a:latin typeface="Palatino"/>
                <a:cs typeface="Palatino"/>
              </a:rPr>
              <a:t> »</a:t>
            </a:r>
          </a:p>
          <a:p>
            <a:pPr indent="85725" algn="ctr"/>
            <a:endParaRPr lang="fr-FR" sz="2400" dirty="0" smtClean="0">
              <a:latin typeface="Palatino"/>
              <a:cs typeface="Palatino"/>
            </a:endParaRPr>
          </a:p>
          <a:p>
            <a:pPr indent="85725" algn="ctr"/>
            <a:endParaRPr lang="fr-FR" sz="2400" dirty="0">
              <a:latin typeface="Palatino"/>
              <a:cs typeface="Palatino"/>
            </a:endParaRPr>
          </a:p>
          <a:p>
            <a:pPr indent="85725" algn="ctr"/>
            <a:endParaRPr lang="fr-FR" sz="2400" dirty="0" smtClean="0">
              <a:latin typeface="Palatino"/>
              <a:cs typeface="Palatino"/>
            </a:endParaRPr>
          </a:p>
          <a:p>
            <a:pPr indent="85725" algn="ctr"/>
            <a:endParaRPr lang="fr-FR" sz="2400" dirty="0">
              <a:latin typeface="Palatino"/>
              <a:cs typeface="Palatino"/>
            </a:endParaRPr>
          </a:p>
          <a:p>
            <a:pPr indent="85725" algn="just"/>
            <a:endParaRPr lang="fr-FR" sz="2400" dirty="0" smtClean="0">
              <a:latin typeface="Palatino"/>
              <a:cs typeface="Palatino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499992" y="3068960"/>
            <a:ext cx="0" cy="864096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067944" y="3212976"/>
            <a:ext cx="868597" cy="461665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79646"/>
            </a:solidFill>
          </a:ln>
        </p:spPr>
        <p:txBody>
          <a:bodyPr wrap="none">
            <a:spAutoFit/>
          </a:bodyPr>
          <a:lstStyle/>
          <a:p>
            <a:pPr indent="85725" algn="ctr"/>
            <a:r>
              <a:rPr lang="fr-FR" sz="2400" b="1" dirty="0">
                <a:solidFill>
                  <a:schemeClr val="accent6"/>
                </a:solidFill>
                <a:latin typeface="Palatino"/>
                <a:cs typeface="Palatino"/>
              </a:rPr>
              <a:t>IDM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18</a:t>
            </a:fld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499992" y="4891232"/>
            <a:ext cx="0" cy="576064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96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230390" y="1301433"/>
            <a:ext cx="8683221" cy="5101957"/>
          </a:xfrm>
          <a:prstGeom prst="roundRect">
            <a:avLst>
              <a:gd name="adj" fmla="val 5605"/>
            </a:avLst>
          </a:prstGeom>
          <a:solidFill>
            <a:schemeClr val="accent6">
              <a:alpha val="36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alatino"/>
              <a:cs typeface="Palatino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>
                <a:solidFill>
                  <a:srgbClr val="FFFFFF"/>
                </a:solidFill>
                <a:latin typeface="Futura Condensed"/>
                <a:cs typeface="Futura Condensed"/>
              </a:rPr>
              <a:t>IDM pour des modèles productifs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fr-FR" smtClean="0"/>
              <a:t>19</a:t>
            </a:fld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866309" y="1460417"/>
            <a:ext cx="1349348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just"/>
            <a:r>
              <a:rPr lang="fr-FR" sz="2400">
                <a:latin typeface="Palatino"/>
                <a:cs typeface="Palatino"/>
              </a:rPr>
              <a:t>Langage</a:t>
            </a:r>
            <a:endParaRPr lang="fr-FR" sz="2400">
              <a:latin typeface="Palatino"/>
              <a:cs typeface="Palatino"/>
            </a:endParaRPr>
          </a:p>
        </p:txBody>
      </p:sp>
      <p:cxnSp>
        <p:nvCxnSpPr>
          <p:cNvPr id="15" name="Straight Arrow Connector 14"/>
          <p:cNvCxnSpPr>
            <a:stCxn id="5" idx="3"/>
          </p:cNvCxnSpPr>
          <p:nvPr/>
        </p:nvCxnSpPr>
        <p:spPr>
          <a:xfrm>
            <a:off x="2379999" y="3279330"/>
            <a:ext cx="1196719" cy="0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89760" y="3279330"/>
            <a:ext cx="1212036" cy="0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V="1">
            <a:off x="4540897" y="1962216"/>
            <a:ext cx="0" cy="108628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493131" y="1922082"/>
            <a:ext cx="1213904" cy="115123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40898" y="2179505"/>
            <a:ext cx="45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mtClean="0">
                <a:latin typeface="Palatino"/>
                <a:cs typeface="Palatino"/>
              </a:rPr>
              <a:t>ε</a:t>
            </a:r>
            <a:endParaRPr lang="fr-FR" sz="2800">
              <a:latin typeface="Palatino"/>
              <a:cs typeface="Palatino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03877" y="2734085"/>
            <a:ext cx="45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mtClean="0">
                <a:latin typeface="Palatino"/>
                <a:cs typeface="Palatino"/>
              </a:rPr>
              <a:t>χ</a:t>
            </a:r>
            <a:endParaRPr lang="fr-FR" sz="2800">
              <a:latin typeface="Palatino"/>
              <a:cs typeface="Palati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52813" y="1962216"/>
            <a:ext cx="45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mtClean="0">
                <a:latin typeface="Palatino"/>
                <a:cs typeface="Palatino"/>
              </a:rPr>
              <a:t>μ</a:t>
            </a:r>
            <a:endParaRPr lang="fr-FR" sz="2800">
              <a:latin typeface="Palatino"/>
              <a:cs typeface="Palatin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56124" y="2710737"/>
            <a:ext cx="454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smtClean="0">
                <a:latin typeface="Palatino"/>
                <a:cs typeface="Palatino"/>
              </a:rPr>
              <a:t>μ</a:t>
            </a:r>
            <a:endParaRPr lang="fr-FR" sz="2800">
              <a:latin typeface="Palatino"/>
              <a:cs typeface="Palatin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28192" y="4384090"/>
            <a:ext cx="336254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smtClean="0">
                <a:latin typeface="Palatino"/>
                <a:cs typeface="Palatino"/>
              </a:rPr>
              <a:t>μ : Représenté par</a:t>
            </a:r>
          </a:p>
          <a:p>
            <a:pPr algn="ctr"/>
            <a:r>
              <a:rPr lang="fr-FR" sz="2400" smtClean="0">
                <a:latin typeface="Palatino"/>
                <a:cs typeface="Palatino"/>
              </a:rPr>
              <a:t>χ : Conforme à</a:t>
            </a:r>
          </a:p>
          <a:p>
            <a:pPr algn="ctr"/>
            <a:r>
              <a:rPr lang="fr-FR" sz="2400" smtClean="0">
                <a:latin typeface="Palatino"/>
                <a:cs typeface="Palatino"/>
              </a:rPr>
              <a:t>ε : Appartient à  </a:t>
            </a:r>
            <a:endParaRPr lang="fr-FR" sz="2400">
              <a:latin typeface="Palatino"/>
              <a:cs typeface="Palatino"/>
            </a:endParaRPr>
          </a:p>
        </p:txBody>
      </p:sp>
      <p:pic>
        <p:nvPicPr>
          <p:cNvPr id="31" name="Picture 30" descr="glasses.eps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24" y="2168410"/>
            <a:ext cx="866752" cy="495287"/>
          </a:xfrm>
          <a:prstGeom prst="rect">
            <a:avLst/>
          </a:prstGeom>
        </p:spPr>
      </p:pic>
      <p:pic>
        <p:nvPicPr>
          <p:cNvPr id="34" name="Picture 33" descr="settings.eps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90" y="4384090"/>
            <a:ext cx="417573" cy="42112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493130" y="4384090"/>
            <a:ext cx="3362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smtClean="0">
                <a:latin typeface="Palatino"/>
                <a:cs typeface="Palatino"/>
              </a:rPr>
              <a:t>Analyse</a:t>
            </a:r>
          </a:p>
          <a:p>
            <a:r>
              <a:rPr lang="fr-FR" sz="2400" smtClean="0">
                <a:latin typeface="Palatino"/>
                <a:cs typeface="Palatino"/>
              </a:rPr>
              <a:t>Transformations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38493" y="5903014"/>
            <a:ext cx="5067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smtClean="0">
                <a:solidFill>
                  <a:srgbClr val="000000"/>
                </a:solidFill>
                <a:latin typeface="Palatino"/>
                <a:cs typeface="Palatino"/>
              </a:rPr>
              <a:t>IDM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82274" y="3048497"/>
            <a:ext cx="1897725" cy="477345"/>
            <a:chOff x="482274" y="3048497"/>
            <a:chExt cx="1897725" cy="477345"/>
          </a:xfrm>
        </p:grpSpPr>
        <p:sp>
          <p:nvSpPr>
            <p:cNvPr id="5" name="Rectangle 4"/>
            <p:cNvSpPr/>
            <p:nvPr/>
          </p:nvSpPr>
          <p:spPr>
            <a:xfrm>
              <a:off x="482274" y="3048497"/>
              <a:ext cx="1897725" cy="46166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just"/>
              <a:r>
                <a:rPr lang="fr-FR" sz="2400" smtClean="0">
                  <a:latin typeface="Palatino"/>
                  <a:cs typeface="Palatino"/>
                </a:rPr>
                <a:t>Système réel</a:t>
              </a:r>
              <a:endParaRPr lang="fr-FR" sz="2400">
                <a:latin typeface="Palatino"/>
                <a:cs typeface="Palatino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482274" y="3064177"/>
              <a:ext cx="1897725" cy="461665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576718" y="3048497"/>
            <a:ext cx="1897725" cy="461665"/>
            <a:chOff x="3576718" y="3048497"/>
            <a:chExt cx="1897725" cy="461665"/>
          </a:xfrm>
        </p:grpSpPr>
        <p:sp>
          <p:nvSpPr>
            <p:cNvPr id="8" name="Rectangle 7"/>
            <p:cNvSpPr/>
            <p:nvPr/>
          </p:nvSpPr>
          <p:spPr>
            <a:xfrm>
              <a:off x="3932798" y="3048497"/>
              <a:ext cx="1216198" cy="46166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just"/>
              <a:r>
                <a:rPr lang="fr-FR" sz="2400" smtClean="0">
                  <a:latin typeface="Palatino"/>
                  <a:cs typeface="Palatino"/>
                </a:rPr>
                <a:t>Modèle</a:t>
              </a:r>
              <a:endParaRPr lang="fr-FR" sz="2400">
                <a:latin typeface="Palatino"/>
                <a:cs typeface="Palatino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76718" y="3048497"/>
              <a:ext cx="1897725" cy="461665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701797" y="3048497"/>
            <a:ext cx="1902963" cy="486488"/>
            <a:chOff x="6701797" y="3048497"/>
            <a:chExt cx="1902963" cy="486488"/>
          </a:xfrm>
        </p:grpSpPr>
        <p:sp>
          <p:nvSpPr>
            <p:cNvPr id="9" name="Rectangle 8"/>
            <p:cNvSpPr/>
            <p:nvPr/>
          </p:nvSpPr>
          <p:spPr>
            <a:xfrm>
              <a:off x="6701797" y="3048497"/>
              <a:ext cx="1897725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400" smtClean="0">
                  <a:latin typeface="Palatino"/>
                  <a:cs typeface="Palatino"/>
                </a:rPr>
                <a:t>Métamodèle</a:t>
              </a:r>
              <a:endParaRPr lang="fr-FR" sz="2400">
                <a:latin typeface="Palatino"/>
                <a:cs typeface="Palatino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707035" y="3073320"/>
              <a:ext cx="1897725" cy="461665"/>
            </a:xfrm>
            <a:prstGeom prst="roundRect">
              <a:avLst/>
            </a:prstGeom>
            <a:no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3592034" y="1500551"/>
            <a:ext cx="1897725" cy="461665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mtClean="0"/>
              <a:t> </a:t>
            </a:r>
            <a:endParaRPr lang="fr-FR"/>
          </a:p>
        </p:txBody>
      </p:sp>
      <p:pic>
        <p:nvPicPr>
          <p:cNvPr id="32" name="Picture 31" descr="settings.eps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400402"/>
            <a:ext cx="417573" cy="421127"/>
          </a:xfrm>
          <a:prstGeom prst="rect">
            <a:avLst/>
          </a:prstGeom>
        </p:spPr>
      </p:pic>
      <p:pic>
        <p:nvPicPr>
          <p:cNvPr id="33" name="Picture 32" descr="settings.eps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48" y="3400402"/>
            <a:ext cx="417573" cy="4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1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25" grpId="1"/>
      <p:bldP spid="26" grpId="1"/>
      <p:bldP spid="35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131840" cy="6858000"/>
          </a:xfrm>
          <a:solidFill>
            <a:srgbClr val="000000"/>
          </a:solidFill>
        </p:spPr>
        <p:txBody>
          <a:bodyPr anchor="t"/>
          <a:lstStyle/>
          <a:p>
            <a:pPr algn="l"/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/>
            </a:r>
            <a:b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</a:b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 Sommaire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23928" y="945699"/>
            <a:ext cx="5112568" cy="547643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Introduction</a:t>
            </a:r>
          </a:p>
          <a:p>
            <a:pPr marL="400050" lvl="1" indent="0" defTabSz="811213">
              <a:buNone/>
            </a:pPr>
            <a:r>
              <a:rPr lang="fr-FR" sz="1600" dirty="0" smtClean="0">
                <a:latin typeface="Futura Condensed"/>
                <a:cs typeface="Futura Condensed"/>
              </a:rPr>
              <a:t>	</a:t>
            </a:r>
            <a:r>
              <a:rPr lang="fr-FR" sz="2000" dirty="0" smtClean="0">
                <a:latin typeface="Futura Condensed"/>
                <a:cs typeface="Futura Condensed"/>
              </a:rPr>
              <a:t>Smart ? </a:t>
            </a:r>
            <a:r>
              <a:rPr lang="fr-FR" sz="2000" dirty="0" err="1" smtClean="0">
                <a:latin typeface="Futura Condensed"/>
                <a:cs typeface="Futura Condensed"/>
              </a:rPr>
              <a:t>Grid</a:t>
            </a:r>
            <a:endParaRPr lang="fr-FR" sz="2000" dirty="0" smtClean="0"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Problématique</a:t>
            </a:r>
            <a:endParaRPr lang="fr-FR" sz="2400" dirty="0" smtClean="0"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État de l’art</a:t>
            </a:r>
          </a:p>
          <a:p>
            <a:pPr marL="800100" lvl="2" indent="0">
              <a:buNone/>
            </a:pPr>
            <a:r>
              <a:rPr lang="fr-FR" sz="2000" dirty="0" smtClean="0">
                <a:latin typeface="Futura Condensed"/>
                <a:cs typeface="Futura Condensed"/>
              </a:rPr>
              <a:t>Système d’Information</a:t>
            </a:r>
          </a:p>
          <a:p>
            <a:pPr marL="800100" lvl="2" indent="0">
              <a:buNone/>
            </a:pPr>
            <a:r>
              <a:rPr lang="fr-FR" sz="2000" dirty="0" smtClean="0">
                <a:latin typeface="Futura Condensed"/>
                <a:cs typeface="Futura Condensed"/>
              </a:rPr>
              <a:t>Architecture d’Entreprise</a:t>
            </a:r>
          </a:p>
          <a:p>
            <a:pPr marL="800100" lvl="2" indent="0">
              <a:buNone/>
            </a:pPr>
            <a:r>
              <a:rPr lang="fr-FR" sz="2000" dirty="0" smtClean="0">
                <a:latin typeface="Futura Condensed"/>
                <a:cs typeface="Futura Condensed"/>
              </a:rPr>
              <a:t>Ingénierie Dirigée par les Modèles</a:t>
            </a:r>
            <a:endParaRPr lang="fr-FR" sz="2000" dirty="0" smtClean="0"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Contributions</a:t>
            </a:r>
          </a:p>
          <a:p>
            <a:pPr marL="800100" lvl="2" indent="0">
              <a:buNone/>
            </a:pPr>
            <a:r>
              <a:rPr lang="fr-FR" sz="2000" dirty="0" err="1" smtClean="0">
                <a:latin typeface="Futura Condensed"/>
                <a:cs typeface="Futura Condensed"/>
              </a:rPr>
              <a:t>ExecuteEA</a:t>
            </a:r>
            <a:endParaRPr lang="fr-FR" sz="2000" dirty="0" smtClean="0">
              <a:latin typeface="Futura Condensed"/>
              <a:cs typeface="Futura Condensed"/>
            </a:endParaRPr>
          </a:p>
          <a:p>
            <a:pPr marL="800100" lvl="2" indent="0">
              <a:buNone/>
            </a:pPr>
            <a:r>
              <a:rPr lang="fr-FR" sz="2000" dirty="0" smtClean="0">
                <a:latin typeface="Futura Condensed"/>
                <a:cs typeface="Futura Condensed"/>
              </a:rPr>
              <a:t>EAT-ME</a:t>
            </a:r>
            <a:endParaRPr lang="fr-FR" sz="2000" dirty="0" smtClean="0"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Validation</a:t>
            </a:r>
          </a:p>
          <a:p>
            <a:pPr marL="800100" lvl="2" indent="0">
              <a:buNone/>
            </a:pPr>
            <a:r>
              <a:rPr lang="fr-FR" sz="2000" dirty="0">
                <a:latin typeface="Futura Condensed"/>
                <a:cs typeface="Futura Condensed"/>
              </a:rPr>
              <a:t>Gestion d’une flotte de véhicules électriques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Bilan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Perspectives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0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IDM pour l’Architecture d’Entreprise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1988840"/>
            <a:ext cx="871296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 smtClean="0">
                <a:latin typeface="Palatino"/>
                <a:cs typeface="Palatino"/>
              </a:rPr>
              <a:t>Usage des modèles comme artefacts productifs </a:t>
            </a:r>
            <a:r>
              <a:rPr lang="fr-FR" sz="2000" dirty="0" smtClean="0">
                <a:solidFill>
                  <a:schemeClr val="accent6"/>
                </a:solidFill>
                <a:latin typeface="Palatino"/>
                <a:cs typeface="Palatino"/>
              </a:rPr>
              <a:t>peu répandu </a:t>
            </a:r>
            <a:r>
              <a:rPr lang="fr-FR" sz="2000" dirty="0" smtClean="0">
                <a:latin typeface="Palatino"/>
                <a:cs typeface="Palatino"/>
              </a:rPr>
              <a:t>en EA [</a:t>
            </a:r>
            <a:r>
              <a:rPr lang="fr-FR" sz="2000" dirty="0" err="1" smtClean="0">
                <a:latin typeface="Palatino"/>
                <a:cs typeface="Palatino"/>
              </a:rPr>
              <a:t>Kulkarni</a:t>
            </a:r>
            <a:r>
              <a:rPr lang="fr-FR" sz="2000" dirty="0" smtClean="0">
                <a:latin typeface="Palatino"/>
                <a:cs typeface="Palatino"/>
              </a:rPr>
              <a:t> et al., 2013] :</a:t>
            </a:r>
          </a:p>
          <a:p>
            <a:pPr algn="just"/>
            <a:endParaRPr lang="fr-FR" dirty="0">
              <a:latin typeface="Palatino"/>
              <a:cs typeface="Palatino"/>
            </a:endParaRPr>
          </a:p>
          <a:p>
            <a:pPr marL="342900" indent="-342900" algn="just">
              <a:buFont typeface="Lucida Grande"/>
              <a:buChar char="-"/>
            </a:pPr>
            <a:r>
              <a:rPr lang="fr-FR" dirty="0" smtClean="0">
                <a:latin typeface="Palatino"/>
                <a:cs typeface="Palatino"/>
              </a:rPr>
              <a:t>Langage concis et manipulable par une machine pour l’EA, </a:t>
            </a:r>
            <a:r>
              <a:rPr lang="fr-FR" dirty="0" smtClean="0">
                <a:solidFill>
                  <a:srgbClr val="F79646"/>
                </a:solidFill>
                <a:latin typeface="Palatino"/>
                <a:cs typeface="Palatino"/>
              </a:rPr>
              <a:t>mais n’adresse que la structure</a:t>
            </a:r>
            <a:r>
              <a:rPr lang="fr-FR" i="1" dirty="0" smtClean="0">
                <a:latin typeface="Palatino"/>
                <a:cs typeface="Palatino"/>
              </a:rPr>
              <a:t> </a:t>
            </a:r>
            <a:r>
              <a:rPr lang="fr-FR" dirty="0" smtClean="0">
                <a:latin typeface="Palatino"/>
                <a:cs typeface="Palatino"/>
              </a:rPr>
              <a:t>[Clark et al., 2011]</a:t>
            </a:r>
          </a:p>
          <a:p>
            <a:pPr marL="342900" indent="-342900" algn="just">
              <a:buFont typeface="Lucida Grande"/>
              <a:buChar char="-"/>
            </a:pPr>
            <a:endParaRPr lang="fr-FR" dirty="0" smtClean="0">
              <a:latin typeface="Palatino"/>
              <a:cs typeface="Palatino"/>
            </a:endParaRPr>
          </a:p>
          <a:p>
            <a:pPr marL="342900" indent="-342900" algn="just">
              <a:buFont typeface="Lucida Grande"/>
              <a:buChar char="-"/>
            </a:pPr>
            <a:r>
              <a:rPr lang="fr-FR" dirty="0" smtClean="0">
                <a:latin typeface="Palatino"/>
                <a:cs typeface="Palatino"/>
              </a:rPr>
              <a:t>Automatisation de la manipulation des modèles pour la création et la visualisation d’architectures d’entreprise</a:t>
            </a:r>
            <a:r>
              <a:rPr lang="fr-FR" i="1" dirty="0" smtClean="0">
                <a:latin typeface="Palatino"/>
                <a:cs typeface="Palatino"/>
              </a:rPr>
              <a:t>, </a:t>
            </a:r>
            <a:r>
              <a:rPr lang="fr-FR" dirty="0" smtClean="0">
                <a:solidFill>
                  <a:srgbClr val="F79646"/>
                </a:solidFill>
                <a:latin typeface="Palatino"/>
                <a:cs typeface="Palatino"/>
              </a:rPr>
              <a:t>mais pas l’analyse </a:t>
            </a:r>
            <a:r>
              <a:rPr lang="fr-FR" dirty="0" smtClean="0">
                <a:latin typeface="Palatino"/>
                <a:cs typeface="Palatino"/>
              </a:rPr>
              <a:t>[</a:t>
            </a:r>
            <a:r>
              <a:rPr lang="fr-FR" dirty="0" err="1" smtClean="0">
                <a:latin typeface="Palatino"/>
                <a:cs typeface="Palatino"/>
              </a:rPr>
              <a:t>Brunelière</a:t>
            </a:r>
            <a:r>
              <a:rPr lang="fr-FR" dirty="0" smtClean="0">
                <a:latin typeface="Palatino"/>
                <a:cs typeface="Palatino"/>
              </a:rPr>
              <a:t>, 2013]</a:t>
            </a:r>
          </a:p>
          <a:p>
            <a:pPr marL="342900" indent="-342900" algn="just">
              <a:buFont typeface="Lucida Grande"/>
              <a:buChar char="-"/>
            </a:pPr>
            <a:endParaRPr lang="fr-FR" dirty="0" smtClean="0">
              <a:latin typeface="Palatino"/>
              <a:cs typeface="Palatino"/>
            </a:endParaRPr>
          </a:p>
          <a:p>
            <a:pPr marL="342900" indent="-342900" algn="just">
              <a:buFont typeface="Lucida Grande"/>
              <a:buChar char="-"/>
            </a:pPr>
            <a:r>
              <a:rPr lang="fr-FR" dirty="0" smtClean="0">
                <a:latin typeface="Palatino"/>
                <a:cs typeface="Palatino"/>
              </a:rPr>
              <a:t>Métamodèle pour la simulation de modèles d’EA, </a:t>
            </a:r>
            <a:r>
              <a:rPr lang="fr-FR" dirty="0" smtClean="0">
                <a:solidFill>
                  <a:srgbClr val="F79646"/>
                </a:solidFill>
                <a:latin typeface="Palatino"/>
                <a:cs typeface="Palatino"/>
              </a:rPr>
              <a:t>mais uniquement l’aspect non fonctionnel</a:t>
            </a:r>
            <a:r>
              <a:rPr lang="fr-FR" i="1" dirty="0" smtClean="0">
                <a:latin typeface="Palatino"/>
                <a:cs typeface="Palatino"/>
              </a:rPr>
              <a:t> </a:t>
            </a:r>
            <a:r>
              <a:rPr lang="fr-FR" dirty="0" smtClean="0">
                <a:latin typeface="Palatino"/>
                <a:cs typeface="Palatino"/>
              </a:rPr>
              <a:t>[</a:t>
            </a:r>
            <a:r>
              <a:rPr lang="fr-FR" dirty="0" err="1" smtClean="0">
                <a:latin typeface="Palatino"/>
                <a:cs typeface="Palatino"/>
              </a:rPr>
              <a:t>Manzur</a:t>
            </a:r>
            <a:r>
              <a:rPr lang="fr-FR" dirty="0" smtClean="0">
                <a:latin typeface="Palatino"/>
                <a:cs typeface="Palatino"/>
              </a:rPr>
              <a:t> et al., 2015]</a:t>
            </a:r>
          </a:p>
          <a:p>
            <a:pPr algn="just"/>
            <a:endParaRPr lang="fr-FR" dirty="0" smtClean="0">
              <a:latin typeface="Palatino"/>
              <a:cs typeface="Palatino"/>
            </a:endParaRPr>
          </a:p>
          <a:p>
            <a:pPr marL="342900" indent="-342900" algn="just">
              <a:buFont typeface="Lucida Grande"/>
              <a:buChar char="-"/>
            </a:pPr>
            <a:endParaRPr lang="fr-FR" dirty="0">
              <a:latin typeface="Palatino"/>
              <a:cs typeface="Palatino"/>
            </a:endParaRPr>
          </a:p>
          <a:p>
            <a:pPr marL="342900" indent="-342900" algn="just">
              <a:buFont typeface="Lucida Grande"/>
              <a:buChar char="-"/>
            </a:pPr>
            <a:endParaRPr lang="fr-FR" dirty="0">
              <a:latin typeface="Palatino"/>
              <a:cs typeface="Palatino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20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73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Positionnement des contributions de la thèse</a:t>
            </a:r>
          </a:p>
        </p:txBody>
      </p:sp>
      <p:pic>
        <p:nvPicPr>
          <p:cNvPr id="2" name="Picture 1" descr="Capture d’écran 2016-06-28 à 21.40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"/>
          <a:stretch/>
        </p:blipFill>
        <p:spPr>
          <a:xfrm>
            <a:off x="3347864" y="1010165"/>
            <a:ext cx="5688632" cy="56172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512" y="1068404"/>
            <a:ext cx="4102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alatino"/>
                <a:cs typeface="Palatino"/>
              </a:rPr>
              <a:t>Classification des approches d’analyse</a:t>
            </a:r>
          </a:p>
          <a:p>
            <a:r>
              <a:rPr lang="fr-FR" dirty="0" smtClean="0">
                <a:latin typeface="Palatino"/>
                <a:cs typeface="Palatino"/>
              </a:rPr>
              <a:t>[</a:t>
            </a:r>
            <a:r>
              <a:rPr lang="fr-FR" dirty="0" err="1" smtClean="0">
                <a:latin typeface="Palatino"/>
                <a:cs typeface="Palatino"/>
              </a:rPr>
              <a:t>Buckl</a:t>
            </a:r>
            <a:r>
              <a:rPr lang="fr-FR" dirty="0" smtClean="0">
                <a:latin typeface="Palatino"/>
                <a:cs typeface="Palatino"/>
              </a:rPr>
              <a:t> </a:t>
            </a:r>
            <a:r>
              <a:rPr lang="en-US" dirty="0">
                <a:latin typeface="Palatino"/>
                <a:cs typeface="Palatino"/>
              </a:rPr>
              <a:t>e</a:t>
            </a:r>
            <a:r>
              <a:rPr lang="fr-FR" dirty="0" err="1" smtClean="0">
                <a:latin typeface="Palatino"/>
                <a:cs typeface="Palatino"/>
              </a:rPr>
              <a:t>t</a:t>
            </a:r>
            <a:r>
              <a:rPr lang="fr-FR" dirty="0" smtClean="0">
                <a:latin typeface="Palatino"/>
                <a:cs typeface="Palatino"/>
              </a:rPr>
              <a:t> al., 2009]</a:t>
            </a:r>
            <a:endParaRPr lang="en-GB" dirty="0"/>
          </a:p>
        </p:txBody>
      </p:sp>
      <p:sp>
        <p:nvSpPr>
          <p:cNvPr id="10" name="Oval 9"/>
          <p:cNvSpPr/>
          <p:nvPr/>
        </p:nvSpPr>
        <p:spPr>
          <a:xfrm>
            <a:off x="3396029" y="3929548"/>
            <a:ext cx="864096" cy="864096"/>
          </a:xfrm>
          <a:prstGeom prst="ellipse">
            <a:avLst/>
          </a:prstGeom>
          <a:noFill/>
          <a:ln w="1905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3484409" y="4866799"/>
            <a:ext cx="864096" cy="864096"/>
          </a:xfrm>
          <a:prstGeom prst="ellipse">
            <a:avLst/>
          </a:prstGeom>
          <a:noFill/>
          <a:ln w="1905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0" y="3995776"/>
            <a:ext cx="3347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i="1" dirty="0" smtClean="0">
                <a:solidFill>
                  <a:schemeClr val="accent6"/>
                </a:solidFill>
                <a:latin typeface="Palatino"/>
                <a:cs typeface="Palatino"/>
              </a:rPr>
              <a:t>Objectif</a:t>
            </a:r>
          </a:p>
          <a:p>
            <a:pPr algn="r"/>
            <a:r>
              <a:rPr lang="fr-FR" dirty="0" smtClean="0">
                <a:latin typeface="Palatino"/>
                <a:cs typeface="Palatino"/>
              </a:rPr>
              <a:t>Intégration</a:t>
            </a:r>
            <a:endParaRPr lang="en-GB" dirty="0"/>
          </a:p>
        </p:txBody>
      </p:sp>
      <p:sp>
        <p:nvSpPr>
          <p:cNvPr id="28" name="Rectangle 27"/>
          <p:cNvSpPr/>
          <p:nvPr/>
        </p:nvSpPr>
        <p:spPr>
          <a:xfrm>
            <a:off x="56330" y="4981816"/>
            <a:ext cx="3347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i="1" dirty="0" smtClean="0">
                <a:solidFill>
                  <a:schemeClr val="accent6"/>
                </a:solidFill>
                <a:latin typeface="Palatino"/>
                <a:cs typeface="Palatino"/>
              </a:rPr>
              <a:t>Objectif</a:t>
            </a:r>
          </a:p>
          <a:p>
            <a:pPr algn="r"/>
            <a:r>
              <a:rPr lang="fr-FR" dirty="0" smtClean="0">
                <a:latin typeface="Palatino"/>
                <a:cs typeface="Palatino"/>
              </a:rPr>
              <a:t>Simulation</a:t>
            </a:r>
            <a:endParaRPr lang="en-GB" dirty="0"/>
          </a:p>
        </p:txBody>
      </p:sp>
      <p:sp>
        <p:nvSpPr>
          <p:cNvPr id="11" name="Oval 10"/>
          <p:cNvSpPr/>
          <p:nvPr/>
        </p:nvSpPr>
        <p:spPr>
          <a:xfrm>
            <a:off x="6754875" y="1193173"/>
            <a:ext cx="864096" cy="864096"/>
          </a:xfrm>
          <a:prstGeom prst="ellipse">
            <a:avLst/>
          </a:prstGeom>
          <a:noFill/>
          <a:ln w="1905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7640868" y="4184856"/>
            <a:ext cx="864096" cy="864096"/>
          </a:xfrm>
          <a:prstGeom prst="ellipse">
            <a:avLst/>
          </a:prstGeom>
          <a:noFill/>
          <a:ln w="1905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114073" y="3360733"/>
            <a:ext cx="864096" cy="864096"/>
          </a:xfrm>
          <a:prstGeom prst="ellipse">
            <a:avLst/>
          </a:prstGeom>
          <a:noFill/>
          <a:ln w="1905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5860730" y="5814552"/>
            <a:ext cx="864096" cy="864096"/>
          </a:xfrm>
          <a:prstGeom prst="ellipse">
            <a:avLst/>
          </a:prstGeom>
          <a:noFill/>
          <a:ln w="1905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754359" y="5544755"/>
            <a:ext cx="864096" cy="864096"/>
          </a:xfrm>
          <a:prstGeom prst="ellipse">
            <a:avLst/>
          </a:prstGeom>
          <a:noFill/>
          <a:ln w="1905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4351220" y="1482695"/>
            <a:ext cx="864096" cy="864096"/>
          </a:xfrm>
          <a:prstGeom prst="ellipse">
            <a:avLst/>
          </a:prstGeom>
          <a:noFill/>
          <a:ln w="1905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B2571F6-AC52-FE4A-858F-8E733552B19F}" type="slidenum">
              <a:rPr lang="en-GB" smtClean="0"/>
              <a:t>21</a:t>
            </a:fld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69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131840" cy="6858000"/>
          </a:xfrm>
          <a:solidFill>
            <a:srgbClr val="000000"/>
          </a:solidFill>
        </p:spPr>
        <p:txBody>
          <a:bodyPr anchor="t"/>
          <a:lstStyle/>
          <a:p>
            <a:pPr algn="l"/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/>
            </a:r>
            <a:b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</a:b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 Sommaire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23928" y="945699"/>
            <a:ext cx="5112568" cy="547643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Introduction</a:t>
            </a:r>
          </a:p>
          <a:p>
            <a:pPr marL="400050" lvl="1" indent="0" defTabSz="811213">
              <a:buNone/>
            </a:pPr>
            <a:r>
              <a:rPr lang="fr-FR" sz="16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	</a:t>
            </a: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Smart ? </a:t>
            </a:r>
            <a:r>
              <a:rPr lang="fr-FR" sz="2000" dirty="0" err="1" smtClean="0">
                <a:solidFill>
                  <a:srgbClr val="A6A6A6"/>
                </a:solidFill>
                <a:latin typeface="Futura Condensed"/>
                <a:cs typeface="Futura Condensed"/>
              </a:rPr>
              <a:t>Grid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Problématique</a:t>
            </a:r>
            <a:endParaRPr lang="fr-FR" sz="24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État de l’art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Système d’Information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Architecture d’Entreprise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Ingénierie Dirigée par les modèles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Contributions</a:t>
            </a:r>
          </a:p>
          <a:p>
            <a:pPr marL="800100" lvl="2" indent="0">
              <a:buNone/>
            </a:pPr>
            <a:r>
              <a:rPr lang="fr-FR" sz="2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ExecuteEA</a:t>
            </a:r>
            <a:endParaRPr lang="fr-FR" sz="2000" dirty="0" smtClean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marL="800100" lvl="2" indent="0">
              <a:buNone/>
            </a:pPr>
            <a:r>
              <a:rPr lang="fr-FR" sz="2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EAT-ME</a:t>
            </a:r>
            <a:endParaRPr lang="fr-FR" sz="2000" dirty="0" smtClean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Validation</a:t>
            </a:r>
          </a:p>
          <a:p>
            <a:pPr marL="800100" lvl="2" indent="0">
              <a:buNone/>
            </a:pPr>
            <a:r>
              <a:rPr lang="fr-FR" sz="2000" dirty="0">
                <a:solidFill>
                  <a:srgbClr val="A6A6A6"/>
                </a:solidFill>
                <a:latin typeface="Futura Condensed"/>
                <a:cs typeface="Futura Condensed"/>
              </a:rPr>
              <a:t>Gestion d’une flotte de véhicules électriques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Bilan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Perspectives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96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rganigramme : Données 65"/>
          <p:cNvSpPr/>
          <p:nvPr/>
        </p:nvSpPr>
        <p:spPr>
          <a:xfrm>
            <a:off x="5449713" y="5432596"/>
            <a:ext cx="3586783" cy="948732"/>
          </a:xfrm>
          <a:prstGeom prst="flowChartInputOutpu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>
              <a:latin typeface="PT Serif"/>
              <a:cs typeface="PT Serif"/>
            </a:endParaRPr>
          </a:p>
        </p:txBody>
      </p:sp>
      <p:sp>
        <p:nvSpPr>
          <p:cNvPr id="198" name="Organigramme : Données 65"/>
          <p:cNvSpPr/>
          <p:nvPr/>
        </p:nvSpPr>
        <p:spPr>
          <a:xfrm>
            <a:off x="265137" y="5432596"/>
            <a:ext cx="3586783" cy="948732"/>
          </a:xfrm>
          <a:prstGeom prst="flowChartInputOutpu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>
              <a:latin typeface="PT Serif"/>
              <a:cs typeface="PT Serif"/>
            </a:endParaRPr>
          </a:p>
        </p:txBody>
      </p:sp>
      <p:sp>
        <p:nvSpPr>
          <p:cNvPr id="199" name="Organigramme : Données 65"/>
          <p:cNvSpPr/>
          <p:nvPr/>
        </p:nvSpPr>
        <p:spPr>
          <a:xfrm>
            <a:off x="2733736" y="5432596"/>
            <a:ext cx="3586783" cy="948732"/>
          </a:xfrm>
          <a:prstGeom prst="flowChartInputOutpu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94" name="Organigramme : Données 65"/>
          <p:cNvSpPr/>
          <p:nvPr/>
        </p:nvSpPr>
        <p:spPr>
          <a:xfrm>
            <a:off x="5377705" y="3549429"/>
            <a:ext cx="3586783" cy="948732"/>
          </a:xfrm>
          <a:prstGeom prst="flowChartInputOut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>
              <a:latin typeface="PT Serif"/>
              <a:cs typeface="PT Serif"/>
            </a:endParaRPr>
          </a:p>
        </p:txBody>
      </p:sp>
      <p:sp>
        <p:nvSpPr>
          <p:cNvPr id="195" name="Organigramme : Données 65"/>
          <p:cNvSpPr/>
          <p:nvPr/>
        </p:nvSpPr>
        <p:spPr>
          <a:xfrm>
            <a:off x="193129" y="3546504"/>
            <a:ext cx="3586783" cy="948732"/>
          </a:xfrm>
          <a:prstGeom prst="flowChartInputOut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>
              <a:latin typeface="PT Serif"/>
              <a:cs typeface="PT Serif"/>
            </a:endParaRPr>
          </a:p>
        </p:txBody>
      </p:sp>
      <p:sp>
        <p:nvSpPr>
          <p:cNvPr id="196" name="Organigramme : Données 65"/>
          <p:cNvSpPr/>
          <p:nvPr/>
        </p:nvSpPr>
        <p:spPr>
          <a:xfrm>
            <a:off x="2713409" y="3547781"/>
            <a:ext cx="3586783" cy="948732"/>
          </a:xfrm>
          <a:prstGeom prst="flowChartInputOut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91" name="Organigramme : Données 65"/>
          <p:cNvSpPr/>
          <p:nvPr/>
        </p:nvSpPr>
        <p:spPr>
          <a:xfrm>
            <a:off x="5401439" y="1683300"/>
            <a:ext cx="3586783" cy="948732"/>
          </a:xfrm>
          <a:prstGeom prst="flowChartInputOutpu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92" name="Organigramme : Données 65"/>
          <p:cNvSpPr/>
          <p:nvPr/>
        </p:nvSpPr>
        <p:spPr>
          <a:xfrm>
            <a:off x="5385761" y="1683300"/>
            <a:ext cx="3586783" cy="948732"/>
          </a:xfrm>
          <a:prstGeom prst="flowChartInputOutpu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93" name="Organigramme : Données 65"/>
          <p:cNvSpPr/>
          <p:nvPr/>
        </p:nvSpPr>
        <p:spPr>
          <a:xfrm>
            <a:off x="193129" y="1680375"/>
            <a:ext cx="3586783" cy="948732"/>
          </a:xfrm>
          <a:prstGeom prst="flowChartInputOutpu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90" name="Organigramme : Données 65"/>
          <p:cNvSpPr/>
          <p:nvPr/>
        </p:nvSpPr>
        <p:spPr>
          <a:xfrm>
            <a:off x="5405473" y="1681705"/>
            <a:ext cx="3586783" cy="948732"/>
          </a:xfrm>
          <a:prstGeom prst="flowChartInputOutpu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88" name="Organigramme : Données 65"/>
          <p:cNvSpPr/>
          <p:nvPr/>
        </p:nvSpPr>
        <p:spPr>
          <a:xfrm>
            <a:off x="202872" y="1677623"/>
            <a:ext cx="3586783" cy="948732"/>
          </a:xfrm>
          <a:prstGeom prst="flowChartInputOutpu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87" name="Organigramme : Données 65"/>
          <p:cNvSpPr/>
          <p:nvPr/>
        </p:nvSpPr>
        <p:spPr>
          <a:xfrm>
            <a:off x="2708966" y="1682023"/>
            <a:ext cx="3586783" cy="948732"/>
          </a:xfrm>
          <a:prstGeom prst="flowChartInputOutpu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rgbClr val="FFFFFF"/>
                </a:solidFill>
                <a:latin typeface="Futura Condensed"/>
                <a:cs typeface="Futura Condensed"/>
              </a:rPr>
              <a:t>ExecuteEA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: cadre structurant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23</a:t>
            </a:fld>
            <a:endParaRPr lang="en-GB"/>
          </a:p>
        </p:txBody>
      </p:sp>
      <p:sp>
        <p:nvSpPr>
          <p:cNvPr id="64" name="ZoneTexte 67"/>
          <p:cNvSpPr txBox="1"/>
          <p:nvPr/>
        </p:nvSpPr>
        <p:spPr>
          <a:xfrm>
            <a:off x="2928615" y="2348982"/>
            <a:ext cx="272956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alatino"/>
                <a:cs typeface="Palatino"/>
              </a:rPr>
              <a:t>VUE MÉTIER</a:t>
            </a:r>
            <a:endParaRPr lang="fr-FR" b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grpSp>
        <p:nvGrpSpPr>
          <p:cNvPr id="65" name="Groupe 189"/>
          <p:cNvGrpSpPr/>
          <p:nvPr/>
        </p:nvGrpSpPr>
        <p:grpSpPr>
          <a:xfrm>
            <a:off x="5536029" y="3700556"/>
            <a:ext cx="985283" cy="584790"/>
            <a:chOff x="1764861" y="3796571"/>
            <a:chExt cx="985283" cy="584790"/>
          </a:xfrm>
        </p:grpSpPr>
        <p:sp>
          <p:nvSpPr>
            <p:cNvPr id="66" name="Rectangle 65"/>
            <p:cNvSpPr/>
            <p:nvPr/>
          </p:nvSpPr>
          <p:spPr>
            <a:xfrm>
              <a:off x="1764861" y="3853277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204340" y="3963147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35744" y="4189975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186619" y="4232505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90656" y="3796571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cxnSp>
          <p:nvCxnSpPr>
            <p:cNvPr id="71" name="Connecteur droit avec flèche 108"/>
            <p:cNvCxnSpPr>
              <a:stCxn id="66" idx="3"/>
              <a:endCxn id="67" idx="1"/>
            </p:cNvCxnSpPr>
            <p:nvPr/>
          </p:nvCxnSpPr>
          <p:spPr>
            <a:xfrm>
              <a:off x="1924349" y="3927705"/>
              <a:ext cx="279991" cy="10987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116"/>
            <p:cNvCxnSpPr>
              <a:stCxn id="66" idx="2"/>
              <a:endCxn id="68" idx="0"/>
            </p:cNvCxnSpPr>
            <p:nvPr/>
          </p:nvCxnSpPr>
          <p:spPr>
            <a:xfrm rot="16200000" flipH="1">
              <a:off x="1786125" y="4060612"/>
              <a:ext cx="187842" cy="7088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123"/>
            <p:cNvCxnSpPr>
              <a:stCxn id="70" idx="2"/>
              <a:endCxn id="69" idx="3"/>
            </p:cNvCxnSpPr>
            <p:nvPr/>
          </p:nvCxnSpPr>
          <p:spPr>
            <a:xfrm rot="5400000">
              <a:off x="2327501" y="3964034"/>
              <a:ext cx="361506" cy="32429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27"/>
            <p:cNvCxnSpPr>
              <a:stCxn id="69" idx="1"/>
              <a:endCxn id="68" idx="3"/>
            </p:cNvCxnSpPr>
            <p:nvPr/>
          </p:nvCxnSpPr>
          <p:spPr>
            <a:xfrm rot="10800000">
              <a:off x="1995233" y="4264403"/>
              <a:ext cx="191387" cy="4253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30"/>
            <p:cNvCxnSpPr>
              <a:stCxn id="69" idx="0"/>
              <a:endCxn id="67" idx="2"/>
            </p:cNvCxnSpPr>
            <p:nvPr/>
          </p:nvCxnSpPr>
          <p:spPr>
            <a:xfrm rot="5400000" flipH="1" flipV="1">
              <a:off x="2214972" y="4163394"/>
              <a:ext cx="120502" cy="1772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à coins arrondis 88"/>
          <p:cNvSpPr/>
          <p:nvPr/>
        </p:nvSpPr>
        <p:spPr>
          <a:xfrm>
            <a:off x="1484292" y="3903522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77" name="Rectangle à coins arrondis 89"/>
          <p:cNvSpPr/>
          <p:nvPr/>
        </p:nvSpPr>
        <p:spPr>
          <a:xfrm>
            <a:off x="1679749" y="4120896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78" name="Rectangle à coins arrondis 90"/>
          <p:cNvSpPr/>
          <p:nvPr/>
        </p:nvSpPr>
        <p:spPr>
          <a:xfrm>
            <a:off x="3980618" y="3918331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pic>
        <p:nvPicPr>
          <p:cNvPr id="79" name="Picture 78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39" y="3730060"/>
            <a:ext cx="275697" cy="275697"/>
          </a:xfrm>
          <a:prstGeom prst="rect">
            <a:avLst/>
          </a:prstGeom>
        </p:spPr>
      </p:pic>
      <p:pic>
        <p:nvPicPr>
          <p:cNvPr id="80" name="Picture 79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05" y="3944105"/>
            <a:ext cx="275697" cy="275697"/>
          </a:xfrm>
          <a:prstGeom prst="rect">
            <a:avLst/>
          </a:prstGeom>
        </p:spPr>
      </p:pic>
      <p:pic>
        <p:nvPicPr>
          <p:cNvPr id="81" name="Picture 80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13" y="3689648"/>
            <a:ext cx="275697" cy="275697"/>
          </a:xfrm>
          <a:prstGeom prst="rect">
            <a:avLst/>
          </a:prstGeom>
        </p:spPr>
      </p:pic>
      <p:grpSp>
        <p:nvGrpSpPr>
          <p:cNvPr id="86" name="Groupe 141"/>
          <p:cNvGrpSpPr/>
          <p:nvPr/>
        </p:nvGrpSpPr>
        <p:grpSpPr>
          <a:xfrm>
            <a:off x="1947129" y="5488253"/>
            <a:ext cx="260066" cy="319654"/>
            <a:chOff x="2229294" y="5021989"/>
            <a:chExt cx="260066" cy="319654"/>
          </a:xfrm>
        </p:grpSpPr>
        <p:pic>
          <p:nvPicPr>
            <p:cNvPr id="87" name="Image 142" descr="fichier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</p:spPr>
        </p:pic>
        <p:sp>
          <p:nvSpPr>
            <p:cNvPr id="88" name="Triangle isocèle 143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2">
                    <a:lumMod val="60000"/>
                    <a:lumOff val="40000"/>
                  </a:schemeClr>
                </a:solidFill>
                <a:latin typeface="PT Serif"/>
                <a:cs typeface="PT Serif"/>
              </a:endParaRPr>
            </a:p>
          </p:txBody>
        </p:sp>
      </p:grpSp>
      <p:grpSp>
        <p:nvGrpSpPr>
          <p:cNvPr id="89" name="Groupe 144"/>
          <p:cNvGrpSpPr/>
          <p:nvPr/>
        </p:nvGrpSpPr>
        <p:grpSpPr>
          <a:xfrm>
            <a:off x="2869118" y="5678113"/>
            <a:ext cx="260066" cy="319654"/>
            <a:chOff x="2229294" y="5021989"/>
            <a:chExt cx="260066" cy="319654"/>
          </a:xfrm>
        </p:grpSpPr>
        <p:pic>
          <p:nvPicPr>
            <p:cNvPr id="90" name="Image 145" descr="fichier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</p:spPr>
        </p:pic>
        <p:sp>
          <p:nvSpPr>
            <p:cNvPr id="91" name="Triangle isocèle 146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sp>
        <p:nvSpPr>
          <p:cNvPr id="92" name="Ellipse 96"/>
          <p:cNvSpPr/>
          <p:nvPr/>
        </p:nvSpPr>
        <p:spPr>
          <a:xfrm>
            <a:off x="2219893" y="5498869"/>
            <a:ext cx="341194" cy="224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93" name="Ellipse 98"/>
          <p:cNvSpPr/>
          <p:nvPr/>
        </p:nvSpPr>
        <p:spPr>
          <a:xfrm>
            <a:off x="4521230" y="5758898"/>
            <a:ext cx="341194" cy="224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b="1" dirty="0" smtClean="0">
              <a:latin typeface="PT Serif"/>
              <a:cs typeface="PT Serif"/>
            </a:endParaRPr>
          </a:p>
        </p:txBody>
      </p:sp>
      <p:pic>
        <p:nvPicPr>
          <p:cNvPr id="94" name="Picture 93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88" y="5518550"/>
            <a:ext cx="221577" cy="221577"/>
          </a:xfrm>
          <a:prstGeom prst="rect">
            <a:avLst/>
          </a:prstGeom>
        </p:spPr>
      </p:pic>
      <p:pic>
        <p:nvPicPr>
          <p:cNvPr id="95" name="Picture 94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17" y="5486609"/>
            <a:ext cx="221577" cy="221577"/>
          </a:xfrm>
          <a:prstGeom prst="rect">
            <a:avLst/>
          </a:prstGeom>
        </p:spPr>
      </p:pic>
      <p:sp>
        <p:nvSpPr>
          <p:cNvPr id="96" name="ZoneTexte 67"/>
          <p:cNvSpPr txBox="1"/>
          <p:nvPr/>
        </p:nvSpPr>
        <p:spPr>
          <a:xfrm>
            <a:off x="2999151" y="6091701"/>
            <a:ext cx="272956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alatino"/>
                <a:cs typeface="Palatino"/>
              </a:rPr>
              <a:t>VUE APPLICATIVE</a:t>
            </a:r>
            <a:endParaRPr lang="fr-FR" b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grpSp>
        <p:nvGrpSpPr>
          <p:cNvPr id="133" name="Groupe 75"/>
          <p:cNvGrpSpPr/>
          <p:nvPr/>
        </p:nvGrpSpPr>
        <p:grpSpPr>
          <a:xfrm>
            <a:off x="5573372" y="1900126"/>
            <a:ext cx="730102" cy="464288"/>
            <a:chOff x="1718930" y="1456661"/>
            <a:chExt cx="730102" cy="464288"/>
          </a:xfrm>
        </p:grpSpPr>
        <p:sp>
          <p:nvSpPr>
            <p:cNvPr id="134" name="Ellipse 53"/>
            <p:cNvSpPr/>
            <p:nvPr/>
          </p:nvSpPr>
          <p:spPr>
            <a:xfrm>
              <a:off x="1754372" y="1456661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35" name="Ellipse 57"/>
            <p:cNvSpPr/>
            <p:nvPr/>
          </p:nvSpPr>
          <p:spPr>
            <a:xfrm>
              <a:off x="1718930" y="1803991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36" name="Ellipse 58"/>
            <p:cNvSpPr/>
            <p:nvPr/>
          </p:nvSpPr>
          <p:spPr>
            <a:xfrm>
              <a:off x="2300176" y="1470837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cxnSp>
          <p:nvCxnSpPr>
            <p:cNvPr id="137" name="Connecteur droit avec flèche 60"/>
            <p:cNvCxnSpPr>
              <a:stCxn id="134" idx="6"/>
              <a:endCxn id="136" idx="2"/>
            </p:cNvCxnSpPr>
            <p:nvPr/>
          </p:nvCxnSpPr>
          <p:spPr>
            <a:xfrm>
              <a:off x="1903228" y="1515140"/>
              <a:ext cx="396948" cy="14176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avec flèche 72"/>
            <p:cNvCxnSpPr>
              <a:stCxn id="140" idx="1"/>
              <a:endCxn id="134" idx="4"/>
            </p:cNvCxnSpPr>
            <p:nvPr/>
          </p:nvCxnSpPr>
          <p:spPr>
            <a:xfrm rot="16200000" flipV="1">
              <a:off x="1889615" y="1512804"/>
              <a:ext cx="95100" cy="21673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63"/>
            <p:cNvCxnSpPr>
              <a:stCxn id="135" idx="6"/>
              <a:endCxn id="140" idx="1"/>
            </p:cNvCxnSpPr>
            <p:nvPr/>
          </p:nvCxnSpPr>
          <p:spPr>
            <a:xfrm flipV="1">
              <a:off x="1867786" y="1668719"/>
              <a:ext cx="177744" cy="19375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Ellipse 56"/>
            <p:cNvSpPr/>
            <p:nvPr/>
          </p:nvSpPr>
          <p:spPr>
            <a:xfrm>
              <a:off x="2023731" y="1651591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grpSp>
        <p:nvGrpSpPr>
          <p:cNvPr id="141" name="Grouper 3"/>
          <p:cNvGrpSpPr/>
          <p:nvPr/>
        </p:nvGrpSpPr>
        <p:grpSpPr>
          <a:xfrm>
            <a:off x="3860062" y="1944156"/>
            <a:ext cx="1191715" cy="266925"/>
            <a:chOff x="4142354" y="1433883"/>
            <a:chExt cx="1191715" cy="266925"/>
          </a:xfrm>
        </p:grpSpPr>
        <p:sp>
          <p:nvSpPr>
            <p:cNvPr id="142" name="Chevron 141"/>
            <p:cNvSpPr/>
            <p:nvPr/>
          </p:nvSpPr>
          <p:spPr>
            <a:xfrm>
              <a:off x="4522217" y="1433883"/>
              <a:ext cx="398059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smtClean="0">
                <a:solidFill>
                  <a:schemeClr val="tx1"/>
                </a:solidFill>
                <a:latin typeface="PT Serif"/>
                <a:cs typeface="PT Serif"/>
              </a:endParaRPr>
            </a:p>
          </p:txBody>
        </p:sp>
        <p:sp>
          <p:nvSpPr>
            <p:cNvPr id="143" name="Chevron 142"/>
            <p:cNvSpPr/>
            <p:nvPr/>
          </p:nvSpPr>
          <p:spPr>
            <a:xfrm>
              <a:off x="4142354" y="1436158"/>
              <a:ext cx="398059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smtClean="0">
                <a:solidFill>
                  <a:schemeClr val="tx1"/>
                </a:solidFill>
                <a:latin typeface="PT Serif"/>
                <a:cs typeface="PT Serif"/>
              </a:endParaRPr>
            </a:p>
          </p:txBody>
        </p:sp>
        <p:sp>
          <p:nvSpPr>
            <p:cNvPr id="144" name="Chevron 143"/>
            <p:cNvSpPr/>
            <p:nvPr/>
          </p:nvSpPr>
          <p:spPr>
            <a:xfrm>
              <a:off x="4936010" y="1548408"/>
              <a:ext cx="398059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smtClean="0">
                <a:solidFill>
                  <a:schemeClr val="tx1"/>
                </a:solidFill>
                <a:latin typeface="PT Serif"/>
                <a:cs typeface="PT Serif"/>
              </a:endParaRPr>
            </a:p>
          </p:txBody>
        </p:sp>
      </p:grpSp>
      <p:pic>
        <p:nvPicPr>
          <p:cNvPr id="145" name="Picture 144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64" y="1989961"/>
            <a:ext cx="369891" cy="369891"/>
          </a:xfrm>
          <a:prstGeom prst="rect">
            <a:avLst/>
          </a:prstGeom>
        </p:spPr>
      </p:pic>
      <p:pic>
        <p:nvPicPr>
          <p:cNvPr id="146" name="Picture 145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695" y="1761849"/>
            <a:ext cx="369891" cy="369891"/>
          </a:xfrm>
          <a:prstGeom prst="rect">
            <a:avLst/>
          </a:prstGeom>
        </p:spPr>
      </p:pic>
      <p:grpSp>
        <p:nvGrpSpPr>
          <p:cNvPr id="147" name="Groupe 140"/>
          <p:cNvGrpSpPr/>
          <p:nvPr/>
        </p:nvGrpSpPr>
        <p:grpSpPr>
          <a:xfrm>
            <a:off x="3589923" y="5642298"/>
            <a:ext cx="260066" cy="319654"/>
            <a:chOff x="2229294" y="5021989"/>
            <a:chExt cx="260066" cy="319654"/>
          </a:xfrm>
        </p:grpSpPr>
        <p:pic>
          <p:nvPicPr>
            <p:cNvPr id="148" name="Image 137" descr="fichier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</p:pic>
        <p:sp>
          <p:nvSpPr>
            <p:cNvPr id="149" name="Triangle isocèle 139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pic>
        <p:nvPicPr>
          <p:cNvPr id="150" name="Picture 149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47" y="5858510"/>
            <a:ext cx="221577" cy="221577"/>
          </a:xfrm>
          <a:prstGeom prst="rect">
            <a:avLst/>
          </a:prstGeom>
        </p:spPr>
      </p:pic>
      <p:pic>
        <p:nvPicPr>
          <p:cNvPr id="151" name="Picture 150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400" y="5867846"/>
            <a:ext cx="221577" cy="221577"/>
          </a:xfrm>
          <a:prstGeom prst="rect">
            <a:avLst/>
          </a:prstGeom>
        </p:spPr>
      </p:pic>
      <p:sp>
        <p:nvSpPr>
          <p:cNvPr id="154" name="Rectangle 153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Ellipse 53"/>
          <p:cNvSpPr/>
          <p:nvPr/>
        </p:nvSpPr>
        <p:spPr>
          <a:xfrm>
            <a:off x="2810015" y="2012522"/>
            <a:ext cx="148856" cy="1169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T Serif"/>
              <a:cs typeface="PT Serif"/>
            </a:endParaRPr>
          </a:p>
        </p:txBody>
      </p:sp>
      <p:sp>
        <p:nvSpPr>
          <p:cNvPr id="156" name="Ellipse 57"/>
          <p:cNvSpPr/>
          <p:nvPr/>
        </p:nvSpPr>
        <p:spPr>
          <a:xfrm>
            <a:off x="2774573" y="2359852"/>
            <a:ext cx="148856" cy="1169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T Serif"/>
              <a:cs typeface="PT Serif"/>
            </a:endParaRPr>
          </a:p>
        </p:txBody>
      </p:sp>
      <p:sp>
        <p:nvSpPr>
          <p:cNvPr id="157" name="Ellipse 56"/>
          <p:cNvSpPr/>
          <p:nvPr/>
        </p:nvSpPr>
        <p:spPr>
          <a:xfrm>
            <a:off x="3079374" y="2207452"/>
            <a:ext cx="148856" cy="1169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T Serif"/>
              <a:cs typeface="PT Serif"/>
            </a:endParaRPr>
          </a:p>
        </p:txBody>
      </p:sp>
      <p:cxnSp>
        <p:nvCxnSpPr>
          <p:cNvPr id="159" name="Connecteur droit avec flèche 72"/>
          <p:cNvCxnSpPr/>
          <p:nvPr/>
        </p:nvCxnSpPr>
        <p:spPr>
          <a:xfrm rot="16200000" flipV="1">
            <a:off x="2953208" y="2044429"/>
            <a:ext cx="95100" cy="21673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avec flèche 63"/>
          <p:cNvCxnSpPr/>
          <p:nvPr/>
        </p:nvCxnSpPr>
        <p:spPr>
          <a:xfrm flipV="1">
            <a:off x="2901630" y="2258626"/>
            <a:ext cx="177744" cy="193751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160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000" y="1954519"/>
            <a:ext cx="369891" cy="369891"/>
          </a:xfrm>
          <a:prstGeom prst="rect">
            <a:avLst/>
          </a:prstGeom>
        </p:spPr>
      </p:pic>
      <p:sp>
        <p:nvSpPr>
          <p:cNvPr id="162" name="Rectangle 161"/>
          <p:cNvSpPr/>
          <p:nvPr/>
        </p:nvSpPr>
        <p:spPr>
          <a:xfrm>
            <a:off x="2164163" y="3875539"/>
            <a:ext cx="159488" cy="148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T Serif"/>
              <a:cs typeface="PT Serif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2603642" y="3985409"/>
            <a:ext cx="159488" cy="148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T Serif"/>
              <a:cs typeface="PT Serif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585921" y="4254767"/>
            <a:ext cx="159488" cy="148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T Serif"/>
              <a:cs typeface="PT Serif"/>
            </a:endParaRPr>
          </a:p>
        </p:txBody>
      </p:sp>
      <p:cxnSp>
        <p:nvCxnSpPr>
          <p:cNvPr id="165" name="Connecteur droit avec flèche 108"/>
          <p:cNvCxnSpPr>
            <a:stCxn id="162" idx="3"/>
            <a:endCxn id="163" idx="1"/>
          </p:cNvCxnSpPr>
          <p:nvPr/>
        </p:nvCxnSpPr>
        <p:spPr>
          <a:xfrm>
            <a:off x="2323651" y="3949967"/>
            <a:ext cx="279991" cy="10987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 droit avec flèche 130"/>
          <p:cNvCxnSpPr/>
          <p:nvPr/>
        </p:nvCxnSpPr>
        <p:spPr>
          <a:xfrm rot="5400000" flipH="1" flipV="1">
            <a:off x="2612236" y="4177918"/>
            <a:ext cx="120502" cy="17721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à coins arrondis 88"/>
          <p:cNvSpPr/>
          <p:nvPr/>
        </p:nvSpPr>
        <p:spPr>
          <a:xfrm>
            <a:off x="3460649" y="3700957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68" name="Rectangle à coins arrondis 89"/>
          <p:cNvSpPr/>
          <p:nvPr/>
        </p:nvSpPr>
        <p:spPr>
          <a:xfrm>
            <a:off x="3656106" y="3918331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pic>
        <p:nvPicPr>
          <p:cNvPr id="169" name="Picture 168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48" y="3689477"/>
            <a:ext cx="275697" cy="275697"/>
          </a:xfrm>
          <a:prstGeom prst="rect">
            <a:avLst/>
          </a:prstGeom>
        </p:spPr>
      </p:pic>
      <p:pic>
        <p:nvPicPr>
          <p:cNvPr id="170" name="Picture 169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914" y="3903522"/>
            <a:ext cx="275697" cy="275697"/>
          </a:xfrm>
          <a:prstGeom prst="rect">
            <a:avLst/>
          </a:prstGeom>
        </p:spPr>
      </p:pic>
      <p:pic>
        <p:nvPicPr>
          <p:cNvPr id="179" name="Picture 178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40" y="3858041"/>
            <a:ext cx="275697" cy="275697"/>
          </a:xfrm>
          <a:prstGeom prst="rect">
            <a:avLst/>
          </a:prstGeom>
        </p:spPr>
      </p:pic>
      <p:sp>
        <p:nvSpPr>
          <p:cNvPr id="180" name="Ellipse 98"/>
          <p:cNvSpPr/>
          <p:nvPr/>
        </p:nvSpPr>
        <p:spPr>
          <a:xfrm>
            <a:off x="3860062" y="5511546"/>
            <a:ext cx="341194" cy="224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b="1" dirty="0" smtClean="0">
              <a:latin typeface="PT Serif"/>
              <a:cs typeface="PT Serif"/>
            </a:endParaRPr>
          </a:p>
        </p:txBody>
      </p:sp>
      <p:pic>
        <p:nvPicPr>
          <p:cNvPr id="181" name="Picture 180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04" y="5625051"/>
            <a:ext cx="221577" cy="221577"/>
          </a:xfrm>
          <a:prstGeom prst="rect">
            <a:avLst/>
          </a:prstGeom>
        </p:spPr>
      </p:pic>
      <p:grpSp>
        <p:nvGrpSpPr>
          <p:cNvPr id="182" name="Groupe 144"/>
          <p:cNvGrpSpPr/>
          <p:nvPr/>
        </p:nvGrpSpPr>
        <p:grpSpPr>
          <a:xfrm>
            <a:off x="6621039" y="5723487"/>
            <a:ext cx="260066" cy="319654"/>
            <a:chOff x="2229294" y="5021989"/>
            <a:chExt cx="260066" cy="319654"/>
          </a:xfrm>
        </p:grpSpPr>
        <p:pic>
          <p:nvPicPr>
            <p:cNvPr id="183" name="Image 145" descr="fichier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</p:spPr>
        </p:pic>
        <p:sp>
          <p:nvSpPr>
            <p:cNvPr id="184" name="Triangle isocèle 146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rgbClr val="4F81BD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sp>
        <p:nvSpPr>
          <p:cNvPr id="185" name="Ellipse 98"/>
          <p:cNvSpPr/>
          <p:nvPr/>
        </p:nvSpPr>
        <p:spPr>
          <a:xfrm>
            <a:off x="5984021" y="5549257"/>
            <a:ext cx="341194" cy="224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b="1" dirty="0" smtClean="0">
              <a:latin typeface="PT Serif"/>
              <a:cs typeface="PT Serif"/>
            </a:endParaRPr>
          </a:p>
        </p:txBody>
      </p:sp>
      <p:sp>
        <p:nvSpPr>
          <p:cNvPr id="200" name="ZoneTexte 67"/>
          <p:cNvSpPr txBox="1"/>
          <p:nvPr/>
        </p:nvSpPr>
        <p:spPr>
          <a:xfrm>
            <a:off x="2843808" y="4202783"/>
            <a:ext cx="272956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alatino"/>
                <a:cs typeface="Palatino"/>
              </a:rPr>
              <a:t>VUE FONCTIONNELLE</a:t>
            </a:r>
            <a:endParaRPr lang="fr-FR" b="1" dirty="0" smtClean="0">
              <a:solidFill>
                <a:schemeClr val="bg1"/>
              </a:solidFill>
              <a:latin typeface="PT Serif"/>
              <a:cs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125859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rgbClr val="FFFFFF"/>
                </a:solidFill>
                <a:latin typeface="Futura Condensed"/>
                <a:cs typeface="Futura Condensed"/>
              </a:rPr>
              <a:t>ExecuteEA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: cadre structurant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24</a:t>
            </a:fld>
            <a:endParaRPr lang="en-GB"/>
          </a:p>
        </p:txBody>
      </p:sp>
      <p:sp>
        <p:nvSpPr>
          <p:cNvPr id="49" name="Organigramme : Données 65"/>
          <p:cNvSpPr/>
          <p:nvPr/>
        </p:nvSpPr>
        <p:spPr>
          <a:xfrm>
            <a:off x="5385761" y="1683300"/>
            <a:ext cx="3586783" cy="948732"/>
          </a:xfrm>
          <a:prstGeom prst="flowChartInputOutpu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52" name="ZoneTexte 176"/>
          <p:cNvSpPr txBox="1"/>
          <p:nvPr/>
        </p:nvSpPr>
        <p:spPr>
          <a:xfrm>
            <a:off x="345850" y="1357569"/>
            <a:ext cx="359845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i="1" dirty="0" smtClean="0">
                <a:latin typeface="Palatino"/>
                <a:cs typeface="Palatino"/>
              </a:rPr>
              <a:t>Information</a:t>
            </a:r>
            <a:endParaRPr lang="fr-FR" b="1" i="1" dirty="0">
              <a:latin typeface="Palatino"/>
              <a:cs typeface="Palatino"/>
            </a:endParaRPr>
          </a:p>
        </p:txBody>
      </p:sp>
      <p:sp>
        <p:nvSpPr>
          <p:cNvPr id="53" name="ZoneTexte 177"/>
          <p:cNvSpPr txBox="1"/>
          <p:nvPr/>
        </p:nvSpPr>
        <p:spPr>
          <a:xfrm>
            <a:off x="2907729" y="1371515"/>
            <a:ext cx="359845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i="1" dirty="0" smtClean="0">
                <a:latin typeface="Palatino"/>
                <a:cs typeface="Palatino"/>
              </a:rPr>
              <a:t>Processus</a:t>
            </a:r>
            <a:endParaRPr lang="fr-FR" b="1" i="1" dirty="0">
              <a:latin typeface="Palatino"/>
              <a:cs typeface="Palatino"/>
            </a:endParaRPr>
          </a:p>
        </p:txBody>
      </p:sp>
      <p:sp>
        <p:nvSpPr>
          <p:cNvPr id="54" name="ZoneTexte 68"/>
          <p:cNvSpPr txBox="1"/>
          <p:nvPr/>
        </p:nvSpPr>
        <p:spPr>
          <a:xfrm>
            <a:off x="2084537" y="4140925"/>
            <a:ext cx="3548417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erif"/>
                <a:cs typeface="PT Serif"/>
              </a:rPr>
              <a:t>Vue Fonctionnelle</a:t>
            </a:r>
          </a:p>
        </p:txBody>
      </p:sp>
      <p:grpSp>
        <p:nvGrpSpPr>
          <p:cNvPr id="55" name="Grouper 2"/>
          <p:cNvGrpSpPr/>
          <p:nvPr/>
        </p:nvGrpSpPr>
        <p:grpSpPr>
          <a:xfrm>
            <a:off x="894517" y="5443081"/>
            <a:ext cx="7237546" cy="279259"/>
            <a:chOff x="-275530" y="1654587"/>
            <a:chExt cx="7237546" cy="279259"/>
          </a:xfrm>
        </p:grpSpPr>
        <p:cxnSp>
          <p:nvCxnSpPr>
            <p:cNvPr id="56" name="Connecteur droit avec flèche 186"/>
            <p:cNvCxnSpPr/>
            <p:nvPr/>
          </p:nvCxnSpPr>
          <p:spPr>
            <a:xfrm rot="10800000" flipH="1" flipV="1">
              <a:off x="-275530" y="1932669"/>
              <a:ext cx="7237546" cy="1177"/>
            </a:xfrm>
            <a:prstGeom prst="straightConnector1">
              <a:avLst/>
            </a:prstGeom>
            <a:ln w="19050" cmpd="sng">
              <a:solidFill>
                <a:schemeClr val="accent4">
                  <a:lumMod val="50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ZoneTexte 187"/>
            <p:cNvSpPr txBox="1"/>
            <p:nvPr/>
          </p:nvSpPr>
          <p:spPr>
            <a:xfrm>
              <a:off x="2031362" y="1654587"/>
              <a:ext cx="1656184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accent4">
                      <a:lumMod val="50000"/>
                    </a:schemeClr>
                  </a:solidFill>
                  <a:latin typeface="PT Serif"/>
                  <a:cs typeface="PT Serif"/>
                </a:rPr>
                <a:t>Compatibilité</a:t>
              </a:r>
              <a:endParaRPr lang="fr-FR" sz="1050" b="1" dirty="0" smtClean="0">
                <a:solidFill>
                  <a:schemeClr val="accent4">
                    <a:lumMod val="50000"/>
                  </a:schemeClr>
                </a:solidFill>
                <a:latin typeface="PT Serif"/>
                <a:cs typeface="PT Serif"/>
              </a:endParaRPr>
            </a:p>
          </p:txBody>
        </p:sp>
      </p:grpSp>
      <p:sp>
        <p:nvSpPr>
          <p:cNvPr id="58" name="Organigramme : Données 65"/>
          <p:cNvSpPr/>
          <p:nvPr/>
        </p:nvSpPr>
        <p:spPr>
          <a:xfrm>
            <a:off x="193129" y="1680375"/>
            <a:ext cx="3586783" cy="948732"/>
          </a:xfrm>
          <a:prstGeom prst="flowChartInputOutpu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59" name="Organigramme : Données 65"/>
          <p:cNvSpPr/>
          <p:nvPr/>
        </p:nvSpPr>
        <p:spPr>
          <a:xfrm>
            <a:off x="2708966" y="1682023"/>
            <a:ext cx="3586783" cy="948732"/>
          </a:xfrm>
          <a:prstGeom prst="flowChartInputOutpu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60" name="ZoneTexte 176"/>
          <p:cNvSpPr txBox="1"/>
          <p:nvPr/>
        </p:nvSpPr>
        <p:spPr>
          <a:xfrm>
            <a:off x="5701369" y="1374351"/>
            <a:ext cx="359845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i="1" dirty="0" smtClean="0">
                <a:latin typeface="Palatino"/>
                <a:cs typeface="Palatino"/>
              </a:rPr>
              <a:t>Objectif</a:t>
            </a:r>
            <a:endParaRPr lang="fr-FR" b="1" i="1" dirty="0">
              <a:latin typeface="Palatino"/>
              <a:cs typeface="Palatino"/>
            </a:endParaRPr>
          </a:p>
        </p:txBody>
      </p:sp>
      <p:sp>
        <p:nvSpPr>
          <p:cNvPr id="61" name="Organigramme : Données 65"/>
          <p:cNvSpPr/>
          <p:nvPr/>
        </p:nvSpPr>
        <p:spPr>
          <a:xfrm>
            <a:off x="5377705" y="3549429"/>
            <a:ext cx="3586783" cy="948732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62" name="Organigramme : Données 65"/>
          <p:cNvSpPr/>
          <p:nvPr/>
        </p:nvSpPr>
        <p:spPr>
          <a:xfrm>
            <a:off x="193129" y="3546504"/>
            <a:ext cx="3586783" cy="948732"/>
          </a:xfrm>
          <a:prstGeom prst="flowChartInputOutp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63" name="Organigramme : Données 65"/>
          <p:cNvSpPr/>
          <p:nvPr/>
        </p:nvSpPr>
        <p:spPr>
          <a:xfrm>
            <a:off x="2713409" y="3547781"/>
            <a:ext cx="3586783" cy="948732"/>
          </a:xfrm>
          <a:prstGeom prst="flowChartInputOut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64" name="ZoneTexte 67"/>
          <p:cNvSpPr txBox="1"/>
          <p:nvPr/>
        </p:nvSpPr>
        <p:spPr>
          <a:xfrm>
            <a:off x="2928615" y="2348982"/>
            <a:ext cx="272956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alatino"/>
                <a:cs typeface="Palatino"/>
              </a:rPr>
              <a:t>VUE MÉTIER</a:t>
            </a:r>
            <a:endParaRPr lang="fr-FR" b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grpSp>
        <p:nvGrpSpPr>
          <p:cNvPr id="65" name="Groupe 189"/>
          <p:cNvGrpSpPr/>
          <p:nvPr/>
        </p:nvGrpSpPr>
        <p:grpSpPr>
          <a:xfrm>
            <a:off x="1234685" y="3738559"/>
            <a:ext cx="985283" cy="584790"/>
            <a:chOff x="1764861" y="3796571"/>
            <a:chExt cx="985283" cy="584790"/>
          </a:xfrm>
        </p:grpSpPr>
        <p:sp>
          <p:nvSpPr>
            <p:cNvPr id="66" name="Rectangle 65"/>
            <p:cNvSpPr/>
            <p:nvPr/>
          </p:nvSpPr>
          <p:spPr>
            <a:xfrm>
              <a:off x="1764861" y="3853277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204340" y="3963147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35744" y="4189975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186619" y="4232505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590656" y="3796571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cxnSp>
          <p:nvCxnSpPr>
            <p:cNvPr id="71" name="Connecteur droit avec flèche 108"/>
            <p:cNvCxnSpPr>
              <a:stCxn id="66" idx="3"/>
              <a:endCxn id="67" idx="1"/>
            </p:cNvCxnSpPr>
            <p:nvPr/>
          </p:nvCxnSpPr>
          <p:spPr>
            <a:xfrm>
              <a:off x="1924349" y="3927705"/>
              <a:ext cx="279991" cy="10987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avec flèche 116"/>
            <p:cNvCxnSpPr>
              <a:stCxn id="66" idx="2"/>
              <a:endCxn id="68" idx="0"/>
            </p:cNvCxnSpPr>
            <p:nvPr/>
          </p:nvCxnSpPr>
          <p:spPr>
            <a:xfrm rot="16200000" flipH="1">
              <a:off x="1786125" y="4060612"/>
              <a:ext cx="187842" cy="7088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123"/>
            <p:cNvCxnSpPr>
              <a:stCxn id="70" idx="2"/>
              <a:endCxn id="69" idx="3"/>
            </p:cNvCxnSpPr>
            <p:nvPr/>
          </p:nvCxnSpPr>
          <p:spPr>
            <a:xfrm rot="5400000">
              <a:off x="2327501" y="3964034"/>
              <a:ext cx="361506" cy="32429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eur droit avec flèche 127"/>
            <p:cNvCxnSpPr>
              <a:stCxn id="69" idx="1"/>
              <a:endCxn id="68" idx="3"/>
            </p:cNvCxnSpPr>
            <p:nvPr/>
          </p:nvCxnSpPr>
          <p:spPr>
            <a:xfrm rot="10800000">
              <a:off x="1995233" y="4264403"/>
              <a:ext cx="191387" cy="4253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eur droit avec flèche 130"/>
            <p:cNvCxnSpPr>
              <a:stCxn id="69" idx="0"/>
              <a:endCxn id="67" idx="2"/>
            </p:cNvCxnSpPr>
            <p:nvPr/>
          </p:nvCxnSpPr>
          <p:spPr>
            <a:xfrm rot="5400000" flipH="1" flipV="1">
              <a:off x="2214972" y="4163394"/>
              <a:ext cx="120502" cy="1772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à coins arrondis 88"/>
          <p:cNvSpPr/>
          <p:nvPr/>
        </p:nvSpPr>
        <p:spPr>
          <a:xfrm>
            <a:off x="3915420" y="3795055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77" name="Rectangle à coins arrondis 89"/>
          <p:cNvSpPr/>
          <p:nvPr/>
        </p:nvSpPr>
        <p:spPr>
          <a:xfrm>
            <a:off x="4245241" y="3810977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78" name="Rectangle à coins arrondis 90"/>
          <p:cNvSpPr/>
          <p:nvPr/>
        </p:nvSpPr>
        <p:spPr>
          <a:xfrm>
            <a:off x="4586435" y="3933807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pic>
        <p:nvPicPr>
          <p:cNvPr id="79" name="Picture 78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39" y="3730060"/>
            <a:ext cx="275697" cy="275697"/>
          </a:xfrm>
          <a:prstGeom prst="rect">
            <a:avLst/>
          </a:prstGeom>
        </p:spPr>
      </p:pic>
      <p:pic>
        <p:nvPicPr>
          <p:cNvPr id="80" name="Picture 79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05" y="3944105"/>
            <a:ext cx="275697" cy="275697"/>
          </a:xfrm>
          <a:prstGeom prst="rect">
            <a:avLst/>
          </a:prstGeom>
        </p:spPr>
      </p:pic>
      <p:pic>
        <p:nvPicPr>
          <p:cNvPr id="81" name="Picture 80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113" y="3689648"/>
            <a:ext cx="275697" cy="275697"/>
          </a:xfrm>
          <a:prstGeom prst="rect">
            <a:avLst/>
          </a:prstGeom>
        </p:spPr>
      </p:pic>
      <p:sp>
        <p:nvSpPr>
          <p:cNvPr id="82" name="ZoneTexte 67"/>
          <p:cNvSpPr txBox="1"/>
          <p:nvPr/>
        </p:nvSpPr>
        <p:spPr>
          <a:xfrm>
            <a:off x="2843808" y="4202783"/>
            <a:ext cx="272956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alatino"/>
                <a:cs typeface="Palatino"/>
              </a:rPr>
              <a:t>VUE FONCTIONNELLE</a:t>
            </a:r>
            <a:endParaRPr lang="fr-FR" b="1" dirty="0" smtClean="0">
              <a:solidFill>
                <a:schemeClr val="bg1"/>
              </a:solidFill>
              <a:latin typeface="PT Serif"/>
              <a:cs typeface="PT Serif"/>
            </a:endParaRPr>
          </a:p>
        </p:txBody>
      </p:sp>
      <p:sp>
        <p:nvSpPr>
          <p:cNvPr id="83" name="Organigramme : Données 65"/>
          <p:cNvSpPr/>
          <p:nvPr/>
        </p:nvSpPr>
        <p:spPr>
          <a:xfrm>
            <a:off x="5449713" y="5432596"/>
            <a:ext cx="3586783" cy="948732"/>
          </a:xfrm>
          <a:prstGeom prst="flowChartInputOutpu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84" name="Organigramme : Données 65"/>
          <p:cNvSpPr/>
          <p:nvPr/>
        </p:nvSpPr>
        <p:spPr>
          <a:xfrm>
            <a:off x="265137" y="5432596"/>
            <a:ext cx="3586783" cy="948732"/>
          </a:xfrm>
          <a:prstGeom prst="flowChartInputOutp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85" name="Organigramme : Données 65"/>
          <p:cNvSpPr/>
          <p:nvPr/>
        </p:nvSpPr>
        <p:spPr>
          <a:xfrm>
            <a:off x="2733736" y="5432596"/>
            <a:ext cx="3586783" cy="948732"/>
          </a:xfrm>
          <a:prstGeom prst="flowChartInputOutpu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grpSp>
        <p:nvGrpSpPr>
          <p:cNvPr id="86" name="Groupe 141"/>
          <p:cNvGrpSpPr/>
          <p:nvPr/>
        </p:nvGrpSpPr>
        <p:grpSpPr>
          <a:xfrm>
            <a:off x="1320272" y="5431266"/>
            <a:ext cx="260066" cy="319654"/>
            <a:chOff x="2229294" y="5021989"/>
            <a:chExt cx="260066" cy="319654"/>
          </a:xfrm>
        </p:grpSpPr>
        <p:pic>
          <p:nvPicPr>
            <p:cNvPr id="87" name="Image 142" descr="fichier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</p:spPr>
        </p:pic>
        <p:sp>
          <p:nvSpPr>
            <p:cNvPr id="88" name="Triangle isocèle 143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grpSp>
        <p:nvGrpSpPr>
          <p:cNvPr id="89" name="Groupe 144"/>
          <p:cNvGrpSpPr/>
          <p:nvPr/>
        </p:nvGrpSpPr>
        <p:grpSpPr>
          <a:xfrm>
            <a:off x="1600074" y="5840684"/>
            <a:ext cx="260066" cy="319654"/>
            <a:chOff x="2229294" y="5021989"/>
            <a:chExt cx="260066" cy="319654"/>
          </a:xfrm>
        </p:grpSpPr>
        <p:pic>
          <p:nvPicPr>
            <p:cNvPr id="90" name="Image 145" descr="fichier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</p:spPr>
        </p:pic>
        <p:sp>
          <p:nvSpPr>
            <p:cNvPr id="91" name="Triangle isocèle 146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sp>
        <p:nvSpPr>
          <p:cNvPr id="92" name="Ellipse 96"/>
          <p:cNvSpPr/>
          <p:nvPr/>
        </p:nvSpPr>
        <p:spPr>
          <a:xfrm>
            <a:off x="4005885" y="5595985"/>
            <a:ext cx="341194" cy="224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93" name="Ellipse 98"/>
          <p:cNvSpPr/>
          <p:nvPr/>
        </p:nvSpPr>
        <p:spPr>
          <a:xfrm>
            <a:off x="4521230" y="5758898"/>
            <a:ext cx="341194" cy="224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pic>
        <p:nvPicPr>
          <p:cNvPr id="94" name="Picture 93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188" y="5518550"/>
            <a:ext cx="221577" cy="221577"/>
          </a:xfrm>
          <a:prstGeom prst="rect">
            <a:avLst/>
          </a:prstGeom>
        </p:spPr>
      </p:pic>
      <p:pic>
        <p:nvPicPr>
          <p:cNvPr id="95" name="Picture 94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17" y="5486609"/>
            <a:ext cx="221577" cy="221577"/>
          </a:xfrm>
          <a:prstGeom prst="rect">
            <a:avLst/>
          </a:prstGeom>
        </p:spPr>
      </p:pic>
      <p:sp>
        <p:nvSpPr>
          <p:cNvPr id="96" name="ZoneTexte 67"/>
          <p:cNvSpPr txBox="1"/>
          <p:nvPr/>
        </p:nvSpPr>
        <p:spPr>
          <a:xfrm>
            <a:off x="2999151" y="6091701"/>
            <a:ext cx="272956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alatino"/>
                <a:cs typeface="Palatino"/>
              </a:rPr>
              <a:t>VUE APPLICATIVE</a:t>
            </a:r>
            <a:endParaRPr lang="fr-FR" b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grpSp>
        <p:nvGrpSpPr>
          <p:cNvPr id="133" name="Groupe 75"/>
          <p:cNvGrpSpPr/>
          <p:nvPr/>
        </p:nvGrpSpPr>
        <p:grpSpPr>
          <a:xfrm>
            <a:off x="1408627" y="1860122"/>
            <a:ext cx="730102" cy="464288"/>
            <a:chOff x="1718930" y="1456661"/>
            <a:chExt cx="730102" cy="464288"/>
          </a:xfrm>
        </p:grpSpPr>
        <p:sp>
          <p:nvSpPr>
            <p:cNvPr id="134" name="Ellipse 53"/>
            <p:cNvSpPr/>
            <p:nvPr/>
          </p:nvSpPr>
          <p:spPr>
            <a:xfrm>
              <a:off x="1754372" y="1456661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35" name="Ellipse 57"/>
            <p:cNvSpPr/>
            <p:nvPr/>
          </p:nvSpPr>
          <p:spPr>
            <a:xfrm>
              <a:off x="1718930" y="1803991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36" name="Ellipse 58"/>
            <p:cNvSpPr/>
            <p:nvPr/>
          </p:nvSpPr>
          <p:spPr>
            <a:xfrm>
              <a:off x="2300176" y="1470837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cxnSp>
          <p:nvCxnSpPr>
            <p:cNvPr id="137" name="Connecteur droit avec flèche 60"/>
            <p:cNvCxnSpPr>
              <a:stCxn id="134" idx="6"/>
              <a:endCxn id="136" idx="2"/>
            </p:cNvCxnSpPr>
            <p:nvPr/>
          </p:nvCxnSpPr>
          <p:spPr>
            <a:xfrm>
              <a:off x="1903228" y="1515140"/>
              <a:ext cx="396948" cy="14176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avec flèche 72"/>
            <p:cNvCxnSpPr>
              <a:stCxn id="140" idx="1"/>
              <a:endCxn id="134" idx="4"/>
            </p:cNvCxnSpPr>
            <p:nvPr/>
          </p:nvCxnSpPr>
          <p:spPr>
            <a:xfrm rot="16200000" flipV="1">
              <a:off x="1889615" y="1512804"/>
              <a:ext cx="95100" cy="21673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63"/>
            <p:cNvCxnSpPr>
              <a:stCxn id="135" idx="6"/>
              <a:endCxn id="140" idx="1"/>
            </p:cNvCxnSpPr>
            <p:nvPr/>
          </p:nvCxnSpPr>
          <p:spPr>
            <a:xfrm flipV="1">
              <a:off x="1867786" y="1668719"/>
              <a:ext cx="177744" cy="19375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Ellipse 56"/>
            <p:cNvSpPr/>
            <p:nvPr/>
          </p:nvSpPr>
          <p:spPr>
            <a:xfrm>
              <a:off x="2023731" y="1651591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grpSp>
        <p:nvGrpSpPr>
          <p:cNvPr id="141" name="Grouper 3"/>
          <p:cNvGrpSpPr/>
          <p:nvPr/>
        </p:nvGrpSpPr>
        <p:grpSpPr>
          <a:xfrm>
            <a:off x="3860062" y="1944156"/>
            <a:ext cx="1191715" cy="266925"/>
            <a:chOff x="4142354" y="1433883"/>
            <a:chExt cx="1191715" cy="266925"/>
          </a:xfrm>
        </p:grpSpPr>
        <p:sp>
          <p:nvSpPr>
            <p:cNvPr id="142" name="Chevron 141"/>
            <p:cNvSpPr/>
            <p:nvPr/>
          </p:nvSpPr>
          <p:spPr>
            <a:xfrm>
              <a:off x="4522217" y="1433883"/>
              <a:ext cx="398059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smtClean="0">
                <a:solidFill>
                  <a:schemeClr val="tx1"/>
                </a:solidFill>
                <a:latin typeface="PT Serif"/>
                <a:cs typeface="PT Serif"/>
              </a:endParaRPr>
            </a:p>
          </p:txBody>
        </p:sp>
        <p:sp>
          <p:nvSpPr>
            <p:cNvPr id="143" name="Chevron 142"/>
            <p:cNvSpPr/>
            <p:nvPr/>
          </p:nvSpPr>
          <p:spPr>
            <a:xfrm>
              <a:off x="4142354" y="1436158"/>
              <a:ext cx="398059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smtClean="0">
                <a:solidFill>
                  <a:schemeClr val="tx1"/>
                </a:solidFill>
                <a:latin typeface="PT Serif"/>
                <a:cs typeface="PT Serif"/>
              </a:endParaRPr>
            </a:p>
          </p:txBody>
        </p:sp>
        <p:sp>
          <p:nvSpPr>
            <p:cNvPr id="144" name="Chevron 143"/>
            <p:cNvSpPr/>
            <p:nvPr/>
          </p:nvSpPr>
          <p:spPr>
            <a:xfrm>
              <a:off x="4936010" y="1548408"/>
              <a:ext cx="398059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smtClean="0">
                <a:solidFill>
                  <a:schemeClr val="tx1"/>
                </a:solidFill>
                <a:latin typeface="PT Serif"/>
                <a:cs typeface="PT Serif"/>
              </a:endParaRPr>
            </a:p>
          </p:txBody>
        </p:sp>
      </p:grpSp>
      <p:pic>
        <p:nvPicPr>
          <p:cNvPr id="145" name="Picture 144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01" y="1928517"/>
            <a:ext cx="369891" cy="369891"/>
          </a:xfrm>
          <a:prstGeom prst="rect">
            <a:avLst/>
          </a:prstGeom>
        </p:spPr>
      </p:pic>
      <p:pic>
        <p:nvPicPr>
          <p:cNvPr id="146" name="Picture 145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88" y="1946795"/>
            <a:ext cx="369891" cy="369891"/>
          </a:xfrm>
          <a:prstGeom prst="rect">
            <a:avLst/>
          </a:prstGeom>
        </p:spPr>
      </p:pic>
      <p:grpSp>
        <p:nvGrpSpPr>
          <p:cNvPr id="147" name="Groupe 140"/>
          <p:cNvGrpSpPr/>
          <p:nvPr/>
        </p:nvGrpSpPr>
        <p:grpSpPr>
          <a:xfrm>
            <a:off x="1890000" y="5578818"/>
            <a:ext cx="260066" cy="319654"/>
            <a:chOff x="2229294" y="5021989"/>
            <a:chExt cx="260066" cy="319654"/>
          </a:xfrm>
        </p:grpSpPr>
        <p:pic>
          <p:nvPicPr>
            <p:cNvPr id="148" name="Image 137" descr="fichier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</p:spPr>
        </p:pic>
        <p:sp>
          <p:nvSpPr>
            <p:cNvPr id="149" name="Triangle isocèle 139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pic>
        <p:nvPicPr>
          <p:cNvPr id="150" name="Picture 149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247" y="5858510"/>
            <a:ext cx="221577" cy="221577"/>
          </a:xfrm>
          <a:prstGeom prst="rect">
            <a:avLst/>
          </a:prstGeom>
        </p:spPr>
      </p:pic>
      <p:pic>
        <p:nvPicPr>
          <p:cNvPr id="151" name="Picture 150" descr="goal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64" y="5867846"/>
            <a:ext cx="221577" cy="221577"/>
          </a:xfrm>
          <a:prstGeom prst="rect">
            <a:avLst/>
          </a:prstGeom>
        </p:spPr>
      </p:pic>
      <p:sp>
        <p:nvSpPr>
          <p:cNvPr id="153" name="Rectangle 152"/>
          <p:cNvSpPr/>
          <p:nvPr/>
        </p:nvSpPr>
        <p:spPr>
          <a:xfrm>
            <a:off x="592279" y="2064764"/>
            <a:ext cx="8094522" cy="3865706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T Serif"/>
              <a:cs typeface="PT Serif"/>
            </a:endParaRPr>
          </a:p>
        </p:txBody>
      </p:sp>
      <p:sp>
        <p:nvSpPr>
          <p:cNvPr id="152" name="ZoneTexte 175"/>
          <p:cNvSpPr txBox="1"/>
          <p:nvPr/>
        </p:nvSpPr>
        <p:spPr>
          <a:xfrm rot="16200000">
            <a:off x="-862763" y="3724534"/>
            <a:ext cx="359845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75000"/>
                  </a:schemeClr>
                </a:solidFill>
                <a:latin typeface="Palatino"/>
                <a:cs typeface="Palatino"/>
              </a:rPr>
              <a:t>VUE INTÉGRATION</a:t>
            </a:r>
            <a:endParaRPr lang="fr-FR" sz="2800" b="1" dirty="0">
              <a:solidFill>
                <a:schemeClr val="accent4">
                  <a:lumMod val="75000"/>
                </a:schemeClr>
              </a:solidFill>
              <a:latin typeface="Palatino"/>
              <a:cs typeface="Palatino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7" name="Group 126"/>
          <p:cNvGrpSpPr/>
          <p:nvPr/>
        </p:nvGrpSpPr>
        <p:grpSpPr>
          <a:xfrm>
            <a:off x="2358204" y="5517129"/>
            <a:ext cx="1637732" cy="232928"/>
            <a:chOff x="2284695" y="2010949"/>
            <a:chExt cx="1637732" cy="232928"/>
          </a:xfrm>
        </p:grpSpPr>
        <p:cxnSp>
          <p:nvCxnSpPr>
            <p:cNvPr id="128" name="Connecteur droit avec flèche 154"/>
            <p:cNvCxnSpPr/>
            <p:nvPr/>
          </p:nvCxnSpPr>
          <p:spPr>
            <a:xfrm flipH="1" flipV="1">
              <a:off x="2692400" y="2241550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ZoneTexte 151"/>
            <p:cNvSpPr txBox="1"/>
            <p:nvPr/>
          </p:nvSpPr>
          <p:spPr>
            <a:xfrm>
              <a:off x="2284695" y="2010949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403152"/>
                  </a:solidFill>
                  <a:latin typeface="Palatino"/>
                  <a:cs typeface="Palatino"/>
                </a:rPr>
                <a:t>Utilise</a:t>
              </a:r>
              <a:endParaRPr lang="fr-FR" sz="1200" b="1" dirty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310532" y="5534033"/>
            <a:ext cx="1637732" cy="253897"/>
            <a:chOff x="5284009" y="1990743"/>
            <a:chExt cx="1637732" cy="253897"/>
          </a:xfrm>
        </p:grpSpPr>
        <p:cxnSp>
          <p:nvCxnSpPr>
            <p:cNvPr id="131" name="Connecteur droit avec flèche 154"/>
            <p:cNvCxnSpPr/>
            <p:nvPr/>
          </p:nvCxnSpPr>
          <p:spPr>
            <a:xfrm flipH="1" flipV="1">
              <a:off x="5678754" y="2242313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ZoneTexte 151"/>
            <p:cNvSpPr txBox="1"/>
            <p:nvPr/>
          </p:nvSpPr>
          <p:spPr>
            <a:xfrm>
              <a:off x="5284009" y="1990743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403152"/>
                  </a:solidFill>
                  <a:latin typeface="PT Serif"/>
                  <a:cs typeface="PT Serif"/>
                </a:rPr>
                <a:t>Rempli par</a:t>
              </a:r>
              <a:endParaRPr lang="fr-FR" sz="1200" b="1" dirty="0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7205906" y="4495264"/>
            <a:ext cx="1637732" cy="1322826"/>
            <a:chOff x="5664423" y="4661385"/>
            <a:chExt cx="1637732" cy="1322826"/>
          </a:xfrm>
        </p:grpSpPr>
        <p:sp>
          <p:nvSpPr>
            <p:cNvPr id="98" name="ZoneTexte 55"/>
            <p:cNvSpPr txBox="1"/>
            <p:nvPr/>
          </p:nvSpPr>
          <p:spPr>
            <a:xfrm>
              <a:off x="5664423" y="5122249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  <p:cxnSp>
          <p:nvCxnSpPr>
            <p:cNvPr id="99" name="Connecteur droit avec flèche 154"/>
            <p:cNvCxnSpPr/>
            <p:nvPr/>
          </p:nvCxnSpPr>
          <p:spPr>
            <a:xfrm>
              <a:off x="5980899" y="4661385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926156" y="4508165"/>
            <a:ext cx="1637732" cy="1322826"/>
            <a:chOff x="189363" y="4664809"/>
            <a:chExt cx="1637732" cy="1322826"/>
          </a:xfrm>
        </p:grpSpPr>
        <p:cxnSp>
          <p:nvCxnSpPr>
            <p:cNvPr id="101" name="Connecteur droit avec flèche 154"/>
            <p:cNvCxnSpPr/>
            <p:nvPr/>
          </p:nvCxnSpPr>
          <p:spPr>
            <a:xfrm>
              <a:off x="534622" y="4664809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ZoneTexte 151"/>
            <p:cNvSpPr txBox="1"/>
            <p:nvPr/>
          </p:nvSpPr>
          <p:spPr>
            <a:xfrm>
              <a:off x="189363" y="5104589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734468" y="4503743"/>
            <a:ext cx="1637732" cy="1322826"/>
            <a:chOff x="2732767" y="4686043"/>
            <a:chExt cx="1637732" cy="1322826"/>
          </a:xfrm>
        </p:grpSpPr>
        <p:cxnSp>
          <p:nvCxnSpPr>
            <p:cNvPr id="104" name="Connecteur droit avec flèche 154"/>
            <p:cNvCxnSpPr/>
            <p:nvPr/>
          </p:nvCxnSpPr>
          <p:spPr>
            <a:xfrm>
              <a:off x="3058761" y="4686043"/>
              <a:ext cx="8023" cy="1322826"/>
            </a:xfrm>
            <a:prstGeom prst="straightConnector1">
              <a:avLst/>
            </a:prstGeom>
            <a:ln w="28575" cmpd="sng">
              <a:solidFill>
                <a:schemeClr val="accent4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ZoneTexte 151"/>
            <p:cNvSpPr txBox="1"/>
            <p:nvPr/>
          </p:nvSpPr>
          <p:spPr>
            <a:xfrm>
              <a:off x="2732767" y="5121370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878484" y="2620200"/>
            <a:ext cx="1637732" cy="1248733"/>
            <a:chOff x="3146569" y="2776844"/>
            <a:chExt cx="1637732" cy="1248733"/>
          </a:xfrm>
        </p:grpSpPr>
        <p:cxnSp>
          <p:nvCxnSpPr>
            <p:cNvPr id="116" name="Connecteur droit avec flèche 154"/>
            <p:cNvCxnSpPr/>
            <p:nvPr/>
          </p:nvCxnSpPr>
          <p:spPr>
            <a:xfrm>
              <a:off x="3441430" y="2776844"/>
              <a:ext cx="15428" cy="1248733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ZoneTexte 151"/>
            <p:cNvSpPr txBox="1"/>
            <p:nvPr/>
          </p:nvSpPr>
          <p:spPr>
            <a:xfrm>
              <a:off x="3146569" y="3193596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7381459" y="2639154"/>
            <a:ext cx="1637732" cy="1261648"/>
            <a:chOff x="6021316" y="2776844"/>
            <a:chExt cx="1637732" cy="1261648"/>
          </a:xfrm>
        </p:grpSpPr>
        <p:cxnSp>
          <p:nvCxnSpPr>
            <p:cNvPr id="119" name="Connecteur droit avec flèche 154"/>
            <p:cNvCxnSpPr/>
            <p:nvPr/>
          </p:nvCxnSpPr>
          <p:spPr>
            <a:xfrm>
              <a:off x="6350329" y="2776844"/>
              <a:ext cx="7565" cy="1261648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ZoneTexte 151"/>
            <p:cNvSpPr txBox="1"/>
            <p:nvPr/>
          </p:nvSpPr>
          <p:spPr>
            <a:xfrm>
              <a:off x="6021316" y="3191423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214188" y="3873731"/>
            <a:ext cx="1637732" cy="204497"/>
            <a:chOff x="2317696" y="2039380"/>
            <a:chExt cx="1637732" cy="204497"/>
          </a:xfrm>
        </p:grpSpPr>
        <p:cxnSp>
          <p:nvCxnSpPr>
            <p:cNvPr id="107" name="Connecteur droit avec flèche 154"/>
            <p:cNvCxnSpPr/>
            <p:nvPr/>
          </p:nvCxnSpPr>
          <p:spPr>
            <a:xfrm flipH="1" flipV="1">
              <a:off x="2692400" y="2241550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ZoneTexte 151"/>
            <p:cNvSpPr txBox="1"/>
            <p:nvPr/>
          </p:nvSpPr>
          <p:spPr>
            <a:xfrm>
              <a:off x="2317696" y="2039380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403152"/>
                  </a:solidFill>
                  <a:latin typeface="PT Serif"/>
                  <a:cs typeface="PT Serif"/>
                </a:rPr>
                <a:t>Utilise</a:t>
              </a:r>
              <a:endParaRPr lang="fr-FR" sz="1400" b="1" dirty="0" smtClean="0">
                <a:solidFill>
                  <a:srgbClr val="403152"/>
                </a:solidFill>
                <a:latin typeface="PT Serif"/>
                <a:cs typeface="PT Serif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057287" y="3796658"/>
            <a:ext cx="1637732" cy="253897"/>
            <a:chOff x="5284009" y="1990743"/>
            <a:chExt cx="1637732" cy="253897"/>
          </a:xfrm>
        </p:grpSpPr>
        <p:cxnSp>
          <p:nvCxnSpPr>
            <p:cNvPr id="110" name="Connecteur droit avec flèche 154"/>
            <p:cNvCxnSpPr/>
            <p:nvPr/>
          </p:nvCxnSpPr>
          <p:spPr>
            <a:xfrm flipH="1" flipV="1">
              <a:off x="5678754" y="2242313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ZoneTexte 151"/>
            <p:cNvSpPr txBox="1"/>
            <p:nvPr/>
          </p:nvSpPr>
          <p:spPr>
            <a:xfrm>
              <a:off x="5284009" y="1990743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accent4">
                      <a:lumMod val="50000"/>
                    </a:schemeClr>
                  </a:solidFill>
                  <a:latin typeface="PT Serif"/>
                  <a:cs typeface="PT Serif"/>
                </a:rPr>
                <a:t>Rempli</a:t>
              </a:r>
              <a:r>
                <a:rPr lang="fr-FR" sz="1200" b="1" dirty="0" smtClean="0">
                  <a:solidFill>
                    <a:srgbClr val="403152"/>
                  </a:solidFill>
                  <a:latin typeface="PT Serif"/>
                  <a:cs typeface="PT Serif"/>
                </a:rPr>
                <a:t> par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979712" y="2113799"/>
            <a:ext cx="1637732" cy="251882"/>
            <a:chOff x="2102422" y="1991995"/>
            <a:chExt cx="1637732" cy="251882"/>
          </a:xfrm>
        </p:grpSpPr>
        <p:cxnSp>
          <p:nvCxnSpPr>
            <p:cNvPr id="122" name="Connecteur droit avec flèche 154"/>
            <p:cNvCxnSpPr/>
            <p:nvPr/>
          </p:nvCxnSpPr>
          <p:spPr>
            <a:xfrm flipH="1" flipV="1">
              <a:off x="2692400" y="2241550"/>
              <a:ext cx="685934" cy="2327"/>
            </a:xfrm>
            <a:prstGeom prst="straightConnector1">
              <a:avLst/>
            </a:prstGeom>
            <a:ln w="28575" cmpd="sng">
              <a:solidFill>
                <a:schemeClr val="accent4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ZoneTexte 151"/>
            <p:cNvSpPr txBox="1"/>
            <p:nvPr/>
          </p:nvSpPr>
          <p:spPr>
            <a:xfrm>
              <a:off x="2102422" y="1991995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75000"/>
                    </a:schemeClr>
                  </a:solidFill>
                  <a:latin typeface="Palatino"/>
                  <a:cs typeface="Palatino"/>
                </a:rPr>
                <a:t>	</a:t>
              </a:r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U</a:t>
              </a:r>
              <a:r>
                <a:rPr lang="fr-FR" sz="1200" b="1" dirty="0" smtClean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tilise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066015" y="2121261"/>
            <a:ext cx="1637732" cy="244420"/>
            <a:chOff x="5265053" y="2000220"/>
            <a:chExt cx="1637732" cy="244420"/>
          </a:xfrm>
        </p:grpSpPr>
        <p:cxnSp>
          <p:nvCxnSpPr>
            <p:cNvPr id="125" name="Connecteur droit avec flèche 154"/>
            <p:cNvCxnSpPr/>
            <p:nvPr/>
          </p:nvCxnSpPr>
          <p:spPr>
            <a:xfrm flipH="1" flipV="1">
              <a:off x="5678754" y="2242313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ZoneTexte 151"/>
            <p:cNvSpPr txBox="1"/>
            <p:nvPr/>
          </p:nvSpPr>
          <p:spPr>
            <a:xfrm>
              <a:off x="5265053" y="2000220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</a:t>
              </a:r>
              <a:r>
                <a:rPr lang="en-US" sz="1200" b="1" dirty="0" smtClean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empli</a:t>
              </a:r>
              <a:r>
                <a:rPr lang="en-US" sz="1200" b="1" dirty="0" smtClean="0">
                  <a:solidFill>
                    <a:schemeClr val="accent4">
                      <a:lumMod val="75000"/>
                    </a:schemeClr>
                  </a:solidFill>
                  <a:latin typeface="Palatino"/>
                  <a:cs typeface="Palatino"/>
                </a:rPr>
                <a:t> par</a:t>
              </a:r>
              <a:endParaRPr lang="fr-FR" sz="1200" b="1" dirty="0" smtClean="0">
                <a:solidFill>
                  <a:srgbClr val="403152"/>
                </a:solidFill>
                <a:latin typeface="PT Serif"/>
                <a:cs typeface="PT Serif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142180" y="2642036"/>
            <a:ext cx="1637732" cy="1322826"/>
            <a:chOff x="500068" y="2798680"/>
            <a:chExt cx="1637732" cy="1322826"/>
          </a:xfrm>
        </p:grpSpPr>
        <p:sp>
          <p:nvSpPr>
            <p:cNvPr id="113" name="ZoneTexte 151"/>
            <p:cNvSpPr txBox="1"/>
            <p:nvPr/>
          </p:nvSpPr>
          <p:spPr>
            <a:xfrm>
              <a:off x="500068" y="3213802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defRPr>
              </a:lvl1pPr>
            </a:lstStyle>
            <a:p>
              <a:r>
                <a:rPr lang="fr-FR" dirty="0"/>
                <a:t>Raffinement</a:t>
              </a:r>
              <a:endParaRPr lang="fr-FR" dirty="0"/>
            </a:p>
          </p:txBody>
        </p:sp>
        <p:cxnSp>
          <p:nvCxnSpPr>
            <p:cNvPr id="114" name="Connecteur droit avec flèche 154"/>
            <p:cNvCxnSpPr/>
            <p:nvPr/>
          </p:nvCxnSpPr>
          <p:spPr>
            <a:xfrm>
              <a:off x="828180" y="2798680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073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/>
      <p:bldP spid="1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 smtClean="0">
                <a:solidFill>
                  <a:srgbClr val="FFFFFF"/>
                </a:solidFill>
                <a:latin typeface="Futura Condensed"/>
                <a:cs typeface="Futura Condensed"/>
              </a:rPr>
              <a:t>ExecuteEA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: approche conceptuelle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25</a:t>
            </a:fld>
            <a:endParaRPr lang="en-GB"/>
          </a:p>
        </p:txBody>
      </p:sp>
      <p:grpSp>
        <p:nvGrpSpPr>
          <p:cNvPr id="154" name="Group 153"/>
          <p:cNvGrpSpPr/>
          <p:nvPr/>
        </p:nvGrpSpPr>
        <p:grpSpPr>
          <a:xfrm>
            <a:off x="3059832" y="2895827"/>
            <a:ext cx="2323170" cy="461165"/>
            <a:chOff x="421381" y="525875"/>
            <a:chExt cx="2931494" cy="461165"/>
          </a:xfrm>
        </p:grpSpPr>
        <p:sp>
          <p:nvSpPr>
            <p:cNvPr id="155" name="Organigramme : Données 66"/>
            <p:cNvSpPr/>
            <p:nvPr/>
          </p:nvSpPr>
          <p:spPr>
            <a:xfrm>
              <a:off x="421381" y="525875"/>
              <a:ext cx="2931494" cy="461165"/>
            </a:xfrm>
            <a:prstGeom prst="flowChartInputOutpu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dirty="0" smtClean="0"/>
            </a:p>
          </p:txBody>
        </p:sp>
        <p:sp>
          <p:nvSpPr>
            <p:cNvPr id="156" name="ZoneTexte 67"/>
            <p:cNvSpPr txBox="1"/>
            <p:nvPr/>
          </p:nvSpPr>
          <p:spPr>
            <a:xfrm>
              <a:off x="942694" y="627000"/>
              <a:ext cx="1805253" cy="276999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"/>
                  <a:cs typeface="Palatino"/>
                </a:rPr>
                <a:t>Vue Métier</a:t>
              </a:r>
              <a:endParaRPr lang="fr-FR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/>
                <a:cs typeface="Palatino"/>
              </a:endParaRP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3059832" y="4286784"/>
            <a:ext cx="2334119" cy="455097"/>
            <a:chOff x="395536" y="1653818"/>
            <a:chExt cx="2945311" cy="455097"/>
          </a:xfrm>
        </p:grpSpPr>
        <p:sp>
          <p:nvSpPr>
            <p:cNvPr id="158" name="Organigramme : Données 65"/>
            <p:cNvSpPr/>
            <p:nvPr/>
          </p:nvSpPr>
          <p:spPr>
            <a:xfrm>
              <a:off x="395536" y="1653818"/>
              <a:ext cx="2945311" cy="455097"/>
            </a:xfrm>
            <a:prstGeom prst="flowChartInputOutpu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dirty="0" smtClean="0"/>
            </a:p>
          </p:txBody>
        </p:sp>
        <p:sp>
          <p:nvSpPr>
            <p:cNvPr id="159" name="ZoneTexte 68"/>
            <p:cNvSpPr txBox="1"/>
            <p:nvPr/>
          </p:nvSpPr>
          <p:spPr>
            <a:xfrm>
              <a:off x="729281" y="1690530"/>
              <a:ext cx="1959351" cy="401648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>
              <a:defPPr>
                <a:defRPr lang="fr-FR"/>
              </a:defPPr>
              <a:lvl1pPr algn="ctr">
                <a:lnSpc>
                  <a:spcPct val="70000"/>
                </a:lnSpc>
                <a:defRPr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"/>
                  <a:cs typeface="Palatino"/>
                </a:defRPr>
              </a:lvl1pPr>
            </a:lstStyle>
            <a:p>
              <a:r>
                <a:rPr lang="fr-FR" dirty="0"/>
                <a:t>Vue Fonctionnelle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059832" y="5661248"/>
            <a:ext cx="2304255" cy="445996"/>
            <a:chOff x="365827" y="2411414"/>
            <a:chExt cx="2907627" cy="445996"/>
          </a:xfrm>
        </p:grpSpPr>
        <p:sp>
          <p:nvSpPr>
            <p:cNvPr id="161" name="Organigramme : Données 64"/>
            <p:cNvSpPr/>
            <p:nvPr/>
          </p:nvSpPr>
          <p:spPr>
            <a:xfrm>
              <a:off x="365827" y="2411414"/>
              <a:ext cx="2907627" cy="445996"/>
            </a:xfrm>
            <a:prstGeom prst="flowChartInputOutpu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dirty="0" smtClean="0"/>
            </a:p>
          </p:txBody>
        </p:sp>
        <p:sp>
          <p:nvSpPr>
            <p:cNvPr id="162" name="ZoneTexte 71"/>
            <p:cNvSpPr txBox="1"/>
            <p:nvPr/>
          </p:nvSpPr>
          <p:spPr>
            <a:xfrm>
              <a:off x="741295" y="2436918"/>
              <a:ext cx="1986980" cy="401648"/>
            </a:xfrm>
            <a:prstGeom prst="rect">
              <a:avLst/>
            </a:prstGeom>
            <a:noFill/>
          </p:spPr>
          <p:txBody>
            <a:bodyPr wrap="square" lIns="36000" tIns="0" rIns="36000" bIns="0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fr-F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latino"/>
                  <a:cs typeface="Palatino"/>
                </a:rPr>
                <a:t>Vue  Applicative</a:t>
              </a:r>
            </a:p>
          </p:txBody>
        </p:sp>
      </p:grpSp>
      <p:pic>
        <p:nvPicPr>
          <p:cNvPr id="163" name="Picture 162" descr="shape (1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26105"/>
            <a:ext cx="437136" cy="437136"/>
          </a:xfrm>
          <a:prstGeom prst="rect">
            <a:avLst/>
          </a:prstGeom>
        </p:spPr>
      </p:pic>
      <p:pic>
        <p:nvPicPr>
          <p:cNvPr id="164" name="Picture 163" descr="shape (1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305912"/>
            <a:ext cx="437136" cy="437136"/>
          </a:xfrm>
          <a:prstGeom prst="rect">
            <a:avLst/>
          </a:prstGeom>
        </p:spPr>
      </p:pic>
      <p:pic>
        <p:nvPicPr>
          <p:cNvPr id="165" name="Picture 164" descr="shape (1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5637512"/>
            <a:ext cx="437136" cy="437136"/>
          </a:xfrm>
          <a:prstGeom prst="rect">
            <a:avLst/>
          </a:prstGeom>
        </p:spPr>
      </p:pic>
      <p:cxnSp>
        <p:nvCxnSpPr>
          <p:cNvPr id="166" name="Straight Arrow Connector 165"/>
          <p:cNvCxnSpPr/>
          <p:nvPr/>
        </p:nvCxnSpPr>
        <p:spPr>
          <a:xfrm>
            <a:off x="1308096" y="3089022"/>
            <a:ext cx="1984053" cy="4541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1297148" y="4509120"/>
            <a:ext cx="1985148" cy="5213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1544496" y="2855126"/>
            <a:ext cx="1363065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dk1"/>
                </a:solidFill>
                <a:latin typeface="Palatino"/>
                <a:cs typeface="Palatino"/>
              </a:rPr>
              <a:t>Modélisation</a:t>
            </a:r>
            <a:endParaRPr lang="fr-FR" sz="1200" dirty="0">
              <a:solidFill>
                <a:schemeClr val="dk1"/>
              </a:solidFill>
              <a:latin typeface="Palatino"/>
              <a:cs typeface="Palatino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-180528" y="3358153"/>
            <a:ext cx="201622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dk1"/>
                </a:solidFill>
                <a:latin typeface="Palatino"/>
                <a:cs typeface="Palatino"/>
              </a:rPr>
              <a:t> </a:t>
            </a:r>
            <a:r>
              <a:rPr lang="fr-FR" sz="1600" i="1" dirty="0" smtClean="0">
                <a:solidFill>
                  <a:schemeClr val="dk1"/>
                </a:solidFill>
                <a:latin typeface="Palatino"/>
                <a:cs typeface="Palatino"/>
              </a:rPr>
              <a:t>Analyste</a:t>
            </a:r>
          </a:p>
          <a:p>
            <a:pPr algn="ctr"/>
            <a:r>
              <a:rPr lang="fr-FR" sz="1600" i="1" dirty="0" smtClean="0">
                <a:solidFill>
                  <a:schemeClr val="dk1"/>
                </a:solidFill>
                <a:latin typeface="Palatino"/>
                <a:cs typeface="Palatino"/>
              </a:rPr>
              <a:t> métier </a:t>
            </a:r>
            <a:endParaRPr lang="fr-FR" i="1" dirty="0">
              <a:solidFill>
                <a:schemeClr val="dk1"/>
              </a:solidFill>
              <a:latin typeface="Palatino"/>
              <a:cs typeface="Palatino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-468560" y="4743048"/>
            <a:ext cx="26642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dk1"/>
                </a:solidFill>
                <a:latin typeface="Palatino"/>
                <a:cs typeface="Palatino"/>
              </a:rPr>
              <a:t> </a:t>
            </a:r>
            <a:r>
              <a:rPr lang="fr-FR" sz="1600" i="1" dirty="0" smtClean="0">
                <a:solidFill>
                  <a:schemeClr val="dk1"/>
                </a:solidFill>
                <a:latin typeface="Palatino"/>
                <a:cs typeface="Palatino"/>
              </a:rPr>
              <a:t>Architecte</a:t>
            </a:r>
          </a:p>
          <a:p>
            <a:pPr algn="ctr"/>
            <a:r>
              <a:rPr lang="fr-FR" sz="1600" i="1" dirty="0" smtClean="0">
                <a:solidFill>
                  <a:schemeClr val="dk1"/>
                </a:solidFill>
                <a:latin typeface="Palatino"/>
                <a:cs typeface="Palatino"/>
              </a:rPr>
              <a:t>fonctionnel</a:t>
            </a:r>
            <a:endParaRPr lang="fr-FR" sz="1600" i="1" dirty="0">
              <a:solidFill>
                <a:schemeClr val="dk1"/>
              </a:solidFill>
              <a:latin typeface="Palatino"/>
              <a:cs typeface="Palatino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179856" y="6092641"/>
            <a:ext cx="13008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dk1"/>
                </a:solidFill>
                <a:latin typeface="Palatino"/>
                <a:cs typeface="Palatino"/>
              </a:rPr>
              <a:t> </a:t>
            </a:r>
            <a:r>
              <a:rPr lang="fr-FR" sz="1600" i="1" dirty="0" smtClean="0">
                <a:solidFill>
                  <a:schemeClr val="dk1"/>
                </a:solidFill>
                <a:latin typeface="Palatino"/>
                <a:cs typeface="Palatino"/>
              </a:rPr>
              <a:t>Architecte</a:t>
            </a:r>
          </a:p>
          <a:p>
            <a:pPr algn="ctr"/>
            <a:r>
              <a:rPr lang="fr-FR" sz="1600" i="1" dirty="0" smtClean="0">
                <a:solidFill>
                  <a:schemeClr val="dk1"/>
                </a:solidFill>
                <a:latin typeface="Palatino"/>
                <a:cs typeface="Palatino"/>
              </a:rPr>
              <a:t>applicatif</a:t>
            </a:r>
          </a:p>
        </p:txBody>
      </p:sp>
      <p:pic>
        <p:nvPicPr>
          <p:cNvPr id="172" name="Picture 171" descr="shape (1)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628800"/>
            <a:ext cx="437136" cy="437136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2339752" y="1988840"/>
            <a:ext cx="14637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dk1"/>
                </a:solidFill>
                <a:latin typeface="Palatino"/>
                <a:cs typeface="Palatino"/>
              </a:rPr>
              <a:t> </a:t>
            </a:r>
            <a:r>
              <a:rPr lang="fr-FR" sz="1600" i="1" dirty="0">
                <a:solidFill>
                  <a:schemeClr val="dk1"/>
                </a:solidFill>
                <a:latin typeface="Palatino"/>
                <a:cs typeface="Palatino"/>
              </a:rPr>
              <a:t>A</a:t>
            </a:r>
            <a:r>
              <a:rPr lang="fr-FR" sz="1600" i="1" dirty="0" smtClean="0">
                <a:solidFill>
                  <a:schemeClr val="dk1"/>
                </a:solidFill>
                <a:latin typeface="Palatino"/>
                <a:cs typeface="Palatino"/>
              </a:rPr>
              <a:t>rchitecte</a:t>
            </a:r>
          </a:p>
          <a:p>
            <a:pPr algn="ctr"/>
            <a:r>
              <a:rPr lang="fr-FR" sz="1600" i="1" dirty="0" smtClean="0">
                <a:solidFill>
                  <a:schemeClr val="dk1"/>
                </a:solidFill>
                <a:latin typeface="Palatino"/>
                <a:cs typeface="Palatino"/>
              </a:rPr>
              <a:t>d’entreprise</a:t>
            </a:r>
            <a:endParaRPr lang="fr-FR" i="1" dirty="0">
              <a:solidFill>
                <a:schemeClr val="dk1"/>
              </a:solidFill>
              <a:latin typeface="Palatino"/>
              <a:cs typeface="Palatino"/>
            </a:endParaRPr>
          </a:p>
        </p:txBody>
      </p:sp>
      <p:cxnSp>
        <p:nvCxnSpPr>
          <p:cNvPr id="174" name="Straight Arrow Connector 71"/>
          <p:cNvCxnSpPr>
            <a:stCxn id="172" idx="1"/>
            <a:endCxn id="165" idx="1"/>
          </p:cNvCxnSpPr>
          <p:nvPr/>
        </p:nvCxnSpPr>
        <p:spPr>
          <a:xfrm rot="10800000" flipV="1">
            <a:off x="611560" y="1847368"/>
            <a:ext cx="2232248" cy="4008712"/>
          </a:xfrm>
          <a:prstGeom prst="bentConnector3">
            <a:avLst>
              <a:gd name="adj1" fmla="val 116185"/>
            </a:avLst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71"/>
          <p:cNvCxnSpPr/>
          <p:nvPr/>
        </p:nvCxnSpPr>
        <p:spPr>
          <a:xfrm rot="10800000" flipV="1">
            <a:off x="597078" y="1847936"/>
            <a:ext cx="2232248" cy="2677112"/>
          </a:xfrm>
          <a:prstGeom prst="bentConnector3">
            <a:avLst>
              <a:gd name="adj1" fmla="val 115761"/>
            </a:avLst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57"/>
          <p:cNvCxnSpPr/>
          <p:nvPr/>
        </p:nvCxnSpPr>
        <p:spPr>
          <a:xfrm>
            <a:off x="3374181" y="1847368"/>
            <a:ext cx="2205931" cy="1029656"/>
          </a:xfrm>
          <a:prstGeom prst="bentConnector2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8" name="Image 5" descr="engrenagedessin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57" y="3931037"/>
            <a:ext cx="1082139" cy="1082139"/>
          </a:xfrm>
          <a:prstGeom prst="rect">
            <a:avLst/>
          </a:prstGeom>
        </p:spPr>
      </p:pic>
      <p:pic>
        <p:nvPicPr>
          <p:cNvPr id="179" name="Picture 178" descr="Accolade_ouvrant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38594" y="2852935"/>
            <a:ext cx="243221" cy="3239705"/>
          </a:xfrm>
          <a:prstGeom prst="rect">
            <a:avLst/>
          </a:prstGeom>
        </p:spPr>
      </p:pic>
      <p:cxnSp>
        <p:nvCxnSpPr>
          <p:cNvPr id="180" name="Straight Arrow Connector 179"/>
          <p:cNvCxnSpPr/>
          <p:nvPr/>
        </p:nvCxnSpPr>
        <p:spPr>
          <a:xfrm>
            <a:off x="6143740" y="4509120"/>
            <a:ext cx="1812636" cy="0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6403718" y="4292684"/>
            <a:ext cx="134719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6"/>
                </a:solidFill>
                <a:latin typeface="Palatino"/>
                <a:cs typeface="Palatino"/>
              </a:rPr>
              <a:t>Simulation</a:t>
            </a:r>
            <a:endParaRPr lang="fr-FR" sz="1600" dirty="0" smtClean="0">
              <a:solidFill>
                <a:schemeClr val="accent6"/>
              </a:solidFill>
              <a:latin typeface="Palatino"/>
              <a:cs typeface="Palatino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577340" y="4277512"/>
            <a:ext cx="1363066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dk1"/>
                </a:solidFill>
                <a:latin typeface="Palatino"/>
                <a:cs typeface="Palatino"/>
              </a:rPr>
              <a:t>Modélisation</a:t>
            </a:r>
            <a:endParaRPr lang="fr-FR" sz="1400" dirty="0">
              <a:solidFill>
                <a:schemeClr val="dk1"/>
              </a:solidFill>
              <a:latin typeface="Palatino"/>
              <a:cs typeface="Palatino"/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>
            <a:off x="1308096" y="5853883"/>
            <a:ext cx="1967760" cy="1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577339" y="5616842"/>
            <a:ext cx="1363067" cy="33855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dk1"/>
                </a:solidFill>
                <a:latin typeface="Palatino"/>
                <a:cs typeface="Palatino"/>
              </a:rPr>
              <a:t>Modélisation</a:t>
            </a:r>
            <a:endParaRPr lang="fr-FR" sz="1200" dirty="0">
              <a:solidFill>
                <a:schemeClr val="dk1"/>
              </a:solidFill>
              <a:latin typeface="Palatino"/>
              <a:cs typeface="Palatino"/>
            </a:endParaRPr>
          </a:p>
        </p:txBody>
      </p:sp>
      <p:cxnSp>
        <p:nvCxnSpPr>
          <p:cNvPr id="185" name="Straight Arrow Connector 71"/>
          <p:cNvCxnSpPr/>
          <p:nvPr/>
        </p:nvCxnSpPr>
        <p:spPr>
          <a:xfrm rot="10800000" flipV="1">
            <a:off x="598677" y="1848175"/>
            <a:ext cx="2232248" cy="1297305"/>
          </a:xfrm>
          <a:prstGeom prst="bentConnector3">
            <a:avLst>
              <a:gd name="adj1" fmla="val 115761"/>
            </a:avLst>
          </a:prstGeom>
          <a:ln w="9525" cmpd="sng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467544" y="1628800"/>
            <a:ext cx="20162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Palatino"/>
                <a:cs typeface="Palatino"/>
              </a:rPr>
              <a:t>Collaboration</a:t>
            </a:r>
            <a:endParaRPr lang="fr-FR" sz="1600" dirty="0" smtClean="0">
              <a:latin typeface="Palatino"/>
              <a:cs typeface="Palatino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635896" y="1602267"/>
            <a:ext cx="1509485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F79646"/>
                </a:solidFill>
                <a:latin typeface="Palatino"/>
                <a:cs typeface="Palatino"/>
              </a:rPr>
              <a:t>Intégration</a:t>
            </a:r>
            <a:endParaRPr lang="fr-FR" sz="1200" dirty="0" smtClean="0">
              <a:solidFill>
                <a:srgbClr val="F79646"/>
              </a:solidFill>
              <a:latin typeface="Palatino"/>
              <a:cs typeface="Palatino"/>
            </a:endParaRPr>
          </a:p>
        </p:txBody>
      </p:sp>
      <p:cxnSp>
        <p:nvCxnSpPr>
          <p:cNvPr id="188" name="Straight Arrow Connector 157"/>
          <p:cNvCxnSpPr>
            <a:stCxn id="178" idx="0"/>
            <a:endCxn id="186" idx="0"/>
          </p:cNvCxnSpPr>
          <p:nvPr/>
        </p:nvCxnSpPr>
        <p:spPr>
          <a:xfrm rot="16200000" flipV="1">
            <a:off x="3834424" y="-729967"/>
            <a:ext cx="2302237" cy="7019771"/>
          </a:xfrm>
          <a:prstGeom prst="bentConnector3">
            <a:avLst>
              <a:gd name="adj1" fmla="val 115160"/>
            </a:avLst>
          </a:prstGeom>
          <a:ln w="952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5724128" y="1046422"/>
            <a:ext cx="25960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dk1"/>
                </a:solidFill>
                <a:latin typeface="Palatino"/>
                <a:cs typeface="Palatino"/>
              </a:rPr>
              <a:t>Validation / critique</a:t>
            </a:r>
            <a:endParaRPr lang="fr-FR" dirty="0" smtClean="0">
              <a:solidFill>
                <a:schemeClr val="dk1"/>
              </a:solidFill>
              <a:latin typeface="Palatino"/>
              <a:cs typeface="Palatino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577798" y="2996952"/>
            <a:ext cx="2314" cy="2995430"/>
          </a:xfrm>
          <a:prstGeom prst="straightConnector1">
            <a:avLst/>
          </a:prstGeom>
          <a:ln w="57150" cmpd="sng">
            <a:solidFill>
              <a:schemeClr val="accent4">
                <a:lumMod val="7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67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>
                <a:solidFill>
                  <a:srgbClr val="FFFFFF"/>
                </a:solidFill>
                <a:latin typeface="Futura Condensed"/>
                <a:cs typeface="Futura Condensed"/>
              </a:rPr>
              <a:t>Métamodèle EAT-ME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fr-FR" smtClean="0"/>
              <a:t>26</a:t>
            </a:fld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93295" y="5003564"/>
            <a:ext cx="6842263" cy="1681380"/>
          </a:xfrm>
          <a:prstGeom prst="rect">
            <a:avLst/>
          </a:prstGeom>
          <a:noFill/>
          <a:ln w="28575" cmpd="sng">
            <a:solidFill>
              <a:schemeClr val="accent6"/>
            </a:solidFill>
            <a:prstDash val="solid"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7" name="Group 96"/>
          <p:cNvGrpSpPr/>
          <p:nvPr/>
        </p:nvGrpSpPr>
        <p:grpSpPr>
          <a:xfrm>
            <a:off x="837373" y="1030275"/>
            <a:ext cx="7469255" cy="5620072"/>
            <a:chOff x="352776" y="1030275"/>
            <a:chExt cx="7469255" cy="5620072"/>
          </a:xfrm>
        </p:grpSpPr>
        <p:cxnSp>
          <p:nvCxnSpPr>
            <p:cNvPr id="197" name="Straight Connector 196"/>
            <p:cNvCxnSpPr/>
            <p:nvPr/>
          </p:nvCxnSpPr>
          <p:spPr>
            <a:xfrm flipH="1">
              <a:off x="3270866" y="5718889"/>
              <a:ext cx="401421" cy="74976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8" idx="1"/>
            </p:cNvCxnSpPr>
            <p:nvPr/>
          </p:nvCxnSpPr>
          <p:spPr>
            <a:xfrm flipV="1">
              <a:off x="4616323" y="1417628"/>
              <a:ext cx="2044" cy="710727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19" idx="1"/>
            </p:cNvCxnSpPr>
            <p:nvPr/>
          </p:nvCxnSpPr>
          <p:spPr>
            <a:xfrm flipH="1" flipV="1">
              <a:off x="3410439" y="1413228"/>
              <a:ext cx="401421" cy="749761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5501972" y="1413228"/>
              <a:ext cx="401421" cy="77479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38" idx="0"/>
            </p:cNvCxnSpPr>
            <p:nvPr/>
          </p:nvCxnSpPr>
          <p:spPr>
            <a:xfrm flipH="1" flipV="1">
              <a:off x="4661319" y="2753054"/>
              <a:ext cx="842" cy="61094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365832" y="1437493"/>
              <a:ext cx="1440553" cy="670549"/>
              <a:chOff x="3386376" y="2255512"/>
              <a:chExt cx="1130802" cy="839347"/>
            </a:xfrm>
            <a:solidFill>
              <a:schemeClr val="accent3"/>
            </a:solidFill>
          </p:grpSpPr>
          <p:sp>
            <p:nvSpPr>
              <p:cNvPr id="6" name="Rectangle 5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Métier</a:t>
                </a:r>
                <a:endParaRPr lang="fr-FR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68393" y="2550766"/>
              <a:ext cx="1440553" cy="670549"/>
              <a:chOff x="3386376" y="2255512"/>
              <a:chExt cx="1130802" cy="839347"/>
            </a:xfrm>
            <a:solidFill>
              <a:schemeClr val="accent2"/>
            </a:solidFill>
          </p:grpSpPr>
          <p:sp>
            <p:nvSpPr>
              <p:cNvPr id="54" name="Rectangle 53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Fonctionnelle</a:t>
                </a:r>
                <a:endParaRPr lang="fr-FR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370954" y="3632680"/>
              <a:ext cx="1440553" cy="670549"/>
              <a:chOff x="3386376" y="2255512"/>
              <a:chExt cx="1130802" cy="839347"/>
            </a:xfrm>
            <a:solidFill>
              <a:schemeClr val="accent1"/>
            </a:solidFill>
          </p:grpSpPr>
          <p:sp>
            <p:nvSpPr>
              <p:cNvPr id="58" name="Rectangle 57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Applicative</a:t>
                </a:r>
                <a:endParaRPr lang="fr-FR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932540" y="3589964"/>
              <a:ext cx="1440553" cy="666345"/>
              <a:chOff x="3386376" y="2255512"/>
              <a:chExt cx="1130802" cy="839347"/>
            </a:xfrm>
            <a:solidFill>
              <a:srgbClr val="FFFFFF"/>
            </a:solidFill>
          </p:grpSpPr>
          <p:sp>
            <p:nvSpPr>
              <p:cNvPr id="62" name="Rectangle 61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Vue</a:t>
                </a:r>
                <a:endParaRPr lang="fr-FR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942323" y="2401589"/>
              <a:ext cx="1440553" cy="666345"/>
              <a:chOff x="3386376" y="2255512"/>
              <a:chExt cx="1130802" cy="839347"/>
            </a:xfrm>
            <a:solidFill>
              <a:srgbClr val="FFFFFF"/>
            </a:solidFill>
          </p:grpSpPr>
          <p:sp>
            <p:nvSpPr>
              <p:cNvPr id="66" name="Rectangle 65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Aspect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899371" y="1034675"/>
              <a:ext cx="1440553" cy="666345"/>
              <a:chOff x="3386376" y="2255512"/>
              <a:chExt cx="1130802" cy="839347"/>
            </a:xfrm>
            <a:solidFill>
              <a:schemeClr val="bg1">
                <a:lumMod val="65000"/>
              </a:schemeClr>
            </a:solidFill>
          </p:grpSpPr>
          <p:sp>
            <p:nvSpPr>
              <p:cNvPr id="70" name="Rectangle 69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Processus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374246" y="1034675"/>
              <a:ext cx="1440553" cy="666345"/>
              <a:chOff x="3386376" y="2255512"/>
              <a:chExt cx="1130802" cy="839347"/>
            </a:xfrm>
            <a:solidFill>
              <a:schemeClr val="bg1">
                <a:lumMod val="85000"/>
              </a:schemeClr>
            </a:solidFill>
          </p:grpSpPr>
          <p:sp>
            <p:nvSpPr>
              <p:cNvPr id="74" name="Rectangle 73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Information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431435" y="1030275"/>
              <a:ext cx="1440553" cy="666345"/>
              <a:chOff x="3386376" y="2255512"/>
              <a:chExt cx="1130802" cy="839347"/>
            </a:xfrm>
            <a:solidFill>
              <a:schemeClr val="bg1">
                <a:lumMod val="50000"/>
              </a:schemeClr>
            </a:solidFill>
          </p:grpSpPr>
          <p:sp>
            <p:nvSpPr>
              <p:cNvPr id="78" name="Rectangle 77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Objectif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352776" y="4730668"/>
              <a:ext cx="1440553" cy="670549"/>
              <a:chOff x="3386376" y="2255512"/>
              <a:chExt cx="1130802" cy="83934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2" name="Rectangle 81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Intégration</a:t>
                </a:r>
                <a:endParaRPr lang="fr-FR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 rot="1746477">
              <a:off x="1771270" y="2159326"/>
              <a:ext cx="2413549" cy="1492873"/>
              <a:chOff x="7425951" y="1959389"/>
              <a:chExt cx="2468004" cy="1492873"/>
            </a:xfrm>
          </p:grpSpPr>
          <p:pic>
            <p:nvPicPr>
              <p:cNvPr id="86" name="Picture 85" descr="play-button.ep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08593">
                <a:off x="9614555" y="2815911"/>
                <a:ext cx="279400" cy="193252"/>
              </a:xfrm>
              <a:prstGeom prst="rect">
                <a:avLst/>
              </a:prstGeom>
            </p:spPr>
          </p:pic>
          <p:cxnSp>
            <p:nvCxnSpPr>
              <p:cNvPr id="87" name="Straight Connector 86"/>
              <p:cNvCxnSpPr>
                <a:stCxn id="86" idx="1"/>
                <a:endCxn id="45" idx="3"/>
              </p:cNvCxnSpPr>
              <p:nvPr/>
            </p:nvCxnSpPr>
            <p:spPr>
              <a:xfrm rot="19853523" flipH="1" flipV="1">
                <a:off x="7425951" y="1959389"/>
                <a:ext cx="1940849" cy="1492873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/>
            <p:cNvCxnSpPr>
              <a:stCxn id="110" idx="1"/>
              <a:endCxn id="56" idx="3"/>
            </p:cNvCxnSpPr>
            <p:nvPr/>
          </p:nvCxnSpPr>
          <p:spPr>
            <a:xfrm flipH="1" flipV="1">
              <a:off x="1808946" y="3030485"/>
              <a:ext cx="1878707" cy="7328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790768" y="4285576"/>
              <a:ext cx="1933994" cy="80259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1803823" y="3924169"/>
              <a:ext cx="1864001" cy="7329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 descr="play-button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87669">
              <a:off x="3678181" y="3716683"/>
              <a:ext cx="273235" cy="193252"/>
            </a:xfrm>
            <a:prstGeom prst="rect">
              <a:avLst/>
            </a:prstGeom>
          </p:spPr>
        </p:pic>
        <p:pic>
          <p:nvPicPr>
            <p:cNvPr id="113" name="Picture 112" descr="play-button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8365">
              <a:off x="3667468" y="3910695"/>
              <a:ext cx="273235" cy="193252"/>
            </a:xfrm>
            <a:prstGeom prst="rect">
              <a:avLst/>
            </a:prstGeom>
          </p:spPr>
        </p:pic>
        <p:pic>
          <p:nvPicPr>
            <p:cNvPr id="115" name="Picture 114" descr="play-button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055259">
              <a:off x="3685248" y="4140523"/>
              <a:ext cx="273235" cy="193252"/>
            </a:xfrm>
            <a:prstGeom prst="rect">
              <a:avLst/>
            </a:prstGeom>
          </p:spPr>
        </p:pic>
        <p:pic>
          <p:nvPicPr>
            <p:cNvPr id="118" name="Picture 117" descr="play-button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79705" y="2168346"/>
              <a:ext cx="273235" cy="193252"/>
            </a:xfrm>
            <a:prstGeom prst="rect">
              <a:avLst/>
            </a:prstGeom>
          </p:spPr>
        </p:pic>
        <p:pic>
          <p:nvPicPr>
            <p:cNvPr id="119" name="Picture 118" descr="play-button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72559">
              <a:off x="3744493" y="2184128"/>
              <a:ext cx="273235" cy="193252"/>
            </a:xfrm>
            <a:prstGeom prst="rect">
              <a:avLst/>
            </a:prstGeom>
          </p:spPr>
        </p:pic>
        <p:pic>
          <p:nvPicPr>
            <p:cNvPr id="120" name="Picture 119" descr="play-button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27441" flipH="1">
              <a:off x="5300006" y="2198473"/>
              <a:ext cx="273235" cy="193252"/>
            </a:xfrm>
            <a:prstGeom prst="rect">
              <a:avLst/>
            </a:prstGeom>
          </p:spPr>
        </p:pic>
        <p:sp>
          <p:nvSpPr>
            <p:cNvPr id="38" name="Diamond 37"/>
            <p:cNvSpPr/>
            <p:nvPr/>
          </p:nvSpPr>
          <p:spPr>
            <a:xfrm>
              <a:off x="4612826" y="3364000"/>
              <a:ext cx="98670" cy="225964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36" name="Diamond 135"/>
            <p:cNvSpPr/>
            <p:nvPr/>
          </p:nvSpPr>
          <p:spPr>
            <a:xfrm rot="16200000" flipV="1">
              <a:off x="1864659" y="5173105"/>
              <a:ext cx="98670" cy="225964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>
                  <a:solidFill>
                    <a:srgbClr val="000000"/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3730943" y="4730668"/>
              <a:ext cx="1745334" cy="766523"/>
              <a:chOff x="3386376" y="2255512"/>
              <a:chExt cx="1130802" cy="839347"/>
            </a:xfrm>
            <a:solidFill>
              <a:srgbClr val="B3A2C7"/>
            </a:solidFill>
          </p:grpSpPr>
          <p:sp>
            <p:nvSpPr>
              <p:cNvPr id="138" name="Rectangle 137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err="1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LienCohérence</a:t>
                </a:r>
                <a:endParaRPr lang="fr-FR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141" name="Straight Connector 140"/>
            <p:cNvCxnSpPr>
              <a:stCxn id="140" idx="1"/>
              <a:endCxn id="136" idx="0"/>
            </p:cNvCxnSpPr>
            <p:nvPr/>
          </p:nvCxnSpPr>
          <p:spPr>
            <a:xfrm flipH="1">
              <a:off x="2026976" y="5279047"/>
              <a:ext cx="1707069" cy="704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Group 144"/>
            <p:cNvGrpSpPr/>
            <p:nvPr/>
          </p:nvGrpSpPr>
          <p:grpSpPr>
            <a:xfrm>
              <a:off x="6076697" y="4730668"/>
              <a:ext cx="1745334" cy="766523"/>
              <a:chOff x="3386376" y="2255512"/>
              <a:chExt cx="1130802" cy="839347"/>
            </a:xfrm>
            <a:solidFill>
              <a:srgbClr val="B3A2C7"/>
            </a:solidFill>
          </p:grpSpPr>
          <p:sp>
            <p:nvSpPr>
              <p:cNvPr id="146" name="Rectangle 145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Transformation</a:t>
                </a:r>
                <a:endParaRPr lang="fr-FR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698385" y="5984002"/>
              <a:ext cx="1440553" cy="666345"/>
              <a:chOff x="3386376" y="2255512"/>
              <a:chExt cx="1130802" cy="839347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50" name="Rectangle 149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err="1" smtClean="0">
                    <a:solidFill>
                      <a:srgbClr val="403152"/>
                    </a:solidFill>
                    <a:latin typeface="Palatino"/>
                    <a:cs typeface="Palatino"/>
                  </a:rPr>
                  <a:t>InterVues</a:t>
                </a:r>
                <a:endParaRPr lang="fr-FR" sz="1600" dirty="0">
                  <a:solidFill>
                    <a:srgbClr val="403152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>
                  <a:solidFill>
                    <a:srgbClr val="403152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>
                  <a:solidFill>
                    <a:srgbClr val="403152"/>
                  </a:solidFill>
                  <a:latin typeface="Palatino"/>
                  <a:cs typeface="Palatino"/>
                </a:endParaRPr>
              </a:p>
            </p:txBody>
          </p:sp>
        </p:grpSp>
        <p:pic>
          <p:nvPicPr>
            <p:cNvPr id="198" name="Picture 197" descr="play-button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27441" flipV="1">
              <a:off x="3600457" y="5504334"/>
              <a:ext cx="273235" cy="193252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 flipH="1">
              <a:off x="5363481" y="5481329"/>
              <a:ext cx="562835" cy="1004308"/>
              <a:chOff x="3423266" y="5616742"/>
              <a:chExt cx="562835" cy="1004308"/>
            </a:xfrm>
          </p:grpSpPr>
          <p:cxnSp>
            <p:nvCxnSpPr>
              <p:cNvPr id="199" name="Straight Connector 198"/>
              <p:cNvCxnSpPr/>
              <p:nvPr/>
            </p:nvCxnSpPr>
            <p:spPr>
              <a:xfrm flipH="1">
                <a:off x="3423266" y="5871289"/>
                <a:ext cx="401421" cy="749761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0" name="Picture 199" descr="play-button.eps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027441" flipV="1">
                <a:off x="3752857" y="5656734"/>
                <a:ext cx="273235" cy="193252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5042880" y="5972679"/>
              <a:ext cx="1440553" cy="666345"/>
              <a:chOff x="3386376" y="2255512"/>
              <a:chExt cx="1130802" cy="839347"/>
            </a:xfrm>
            <a:solidFill>
              <a:srgbClr val="B3A2C7"/>
            </a:solidFill>
          </p:grpSpPr>
          <p:sp>
            <p:nvSpPr>
              <p:cNvPr id="190" name="Rectangle 189"/>
              <p:cNvSpPr/>
              <p:nvPr/>
            </p:nvSpPr>
            <p:spPr>
              <a:xfrm>
                <a:off x="3386376" y="2255512"/>
                <a:ext cx="1128792" cy="51983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dirty="0" err="1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IntraVue</a:t>
                </a:r>
                <a:endParaRPr lang="fr-FR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386376" y="2935613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388386" y="2776367"/>
                <a:ext cx="1128792" cy="15924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01" name="Straight Connector 200"/>
            <p:cNvCxnSpPr/>
            <p:nvPr/>
          </p:nvCxnSpPr>
          <p:spPr>
            <a:xfrm flipH="1" flipV="1">
              <a:off x="5473176" y="5282913"/>
              <a:ext cx="603521" cy="317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471559" y="2998997"/>
              <a:ext cx="3358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3</a:t>
              </a:r>
              <a:endParaRPr lang="en-GB" sz="1050" dirty="0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4477024" y="3171146"/>
              <a:ext cx="3358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1</a:t>
              </a:r>
              <a:endParaRPr lang="en-GB" sz="1050" dirty="0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26976" y="5024477"/>
              <a:ext cx="3358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smtClean="0"/>
                <a:t>1</a:t>
              </a:r>
              <a:endParaRPr lang="en-GB" sz="1050" dirty="0"/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3418475" y="5054370"/>
              <a:ext cx="3358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 smtClean="0"/>
                <a:t>*</a:t>
              </a:r>
              <a:endParaRPr lang="en-GB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76687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Métamodèle de la vue Intégration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27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5" name="Group 84"/>
          <p:cNvGrpSpPr/>
          <p:nvPr/>
        </p:nvGrpSpPr>
        <p:grpSpPr>
          <a:xfrm>
            <a:off x="775112" y="1704588"/>
            <a:ext cx="7593777" cy="4462316"/>
            <a:chOff x="961125" y="1704588"/>
            <a:chExt cx="7593777" cy="4462316"/>
          </a:xfrm>
        </p:grpSpPr>
        <p:grpSp>
          <p:nvGrpSpPr>
            <p:cNvPr id="7" name="Group 6"/>
            <p:cNvGrpSpPr/>
            <p:nvPr/>
          </p:nvGrpSpPr>
          <p:grpSpPr>
            <a:xfrm>
              <a:off x="3791039" y="1704589"/>
              <a:ext cx="1550885" cy="862614"/>
              <a:chOff x="850429" y="1437493"/>
              <a:chExt cx="1440553" cy="670549"/>
            </a:xfrm>
            <a:solidFill>
              <a:schemeClr val="accent3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850429" y="1437493"/>
                <a:ext cx="1437992" cy="41529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T</a:t>
                </a:r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âche</a:t>
                </a:r>
                <a:endParaRPr lang="fr-FR" b="1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50429" y="198082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52990" y="185360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961125" y="1704589"/>
              <a:ext cx="1553446" cy="851989"/>
              <a:chOff x="850429" y="1437493"/>
              <a:chExt cx="1440553" cy="670549"/>
            </a:xfrm>
            <a:solidFill>
              <a:schemeClr val="accent3">
                <a:lumMod val="40000"/>
                <a:lumOff val="60000"/>
              </a:schemeClr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850429" y="1437493"/>
                <a:ext cx="1437992" cy="41529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Concept</a:t>
                </a:r>
                <a:endParaRPr lang="fr-FR" b="1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50429" y="198082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52990" y="185360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6867689" y="1704588"/>
              <a:ext cx="1553647" cy="862614"/>
              <a:chOff x="850429" y="1437493"/>
              <a:chExt cx="1440553" cy="670549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8" name="Rectangle 17"/>
              <p:cNvSpPr/>
              <p:nvPr/>
            </p:nvSpPr>
            <p:spPr>
              <a:xfrm>
                <a:off x="850429" y="1437493"/>
                <a:ext cx="1437992" cy="41529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Objectif</a:t>
                </a:r>
              </a:p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Métier</a:t>
                </a:r>
                <a:endParaRPr lang="fr-FR" b="1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50429" y="198082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852990" y="185360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3793796" y="3512031"/>
              <a:ext cx="1550885" cy="866405"/>
              <a:chOff x="850429" y="1437493"/>
              <a:chExt cx="1440553" cy="670549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6" name="Rectangle 25"/>
              <p:cNvSpPr/>
              <p:nvPr/>
            </p:nvSpPr>
            <p:spPr>
              <a:xfrm>
                <a:off x="850429" y="1437493"/>
                <a:ext cx="1437992" cy="41529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Fonction</a:t>
                </a:r>
                <a:endParaRPr lang="fr-FR" b="1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50429" y="198082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852990" y="185360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66649" y="3511732"/>
              <a:ext cx="1553446" cy="866704"/>
              <a:chOff x="850429" y="1437493"/>
              <a:chExt cx="1440553" cy="670549"/>
            </a:xfrm>
            <a:solidFill>
              <a:srgbClr val="E6B9B8"/>
            </a:solidFill>
          </p:grpSpPr>
          <p:sp>
            <p:nvSpPr>
              <p:cNvPr id="30" name="Rectangle 29"/>
              <p:cNvSpPr/>
              <p:nvPr/>
            </p:nvSpPr>
            <p:spPr>
              <a:xfrm>
                <a:off x="850429" y="1437493"/>
                <a:ext cx="1437992" cy="415290"/>
              </a:xfrm>
              <a:prstGeom prst="rect">
                <a:avLst/>
              </a:prstGeom>
              <a:solidFill>
                <a:srgbClr val="F2DCDB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Type</a:t>
                </a:r>
                <a:endParaRPr lang="fr-FR" b="1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50429" y="1980821"/>
                <a:ext cx="1437992" cy="127221"/>
              </a:xfrm>
              <a:prstGeom prst="rect">
                <a:avLst/>
              </a:prstGeom>
              <a:solidFill>
                <a:srgbClr val="F2DCDB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852990" y="1853601"/>
                <a:ext cx="1437992" cy="127221"/>
              </a:xfrm>
              <a:prstGeom prst="rect">
                <a:avLst/>
              </a:prstGeom>
              <a:solidFill>
                <a:srgbClr val="F2DCDB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6864927" y="3511732"/>
              <a:ext cx="1553647" cy="862614"/>
              <a:chOff x="850429" y="1437493"/>
              <a:chExt cx="1440553" cy="670549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34" name="Rectangle 33"/>
              <p:cNvSpPr/>
              <p:nvPr/>
            </p:nvSpPr>
            <p:spPr>
              <a:xfrm>
                <a:off x="850429" y="1437493"/>
                <a:ext cx="1437992" cy="41529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Objectif Fonctionnel</a:t>
                </a:r>
                <a:endParaRPr lang="fr-FR" b="1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50429" y="198082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52990" y="185360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3795815" y="5312896"/>
              <a:ext cx="1550885" cy="854008"/>
              <a:chOff x="850429" y="1437493"/>
              <a:chExt cx="1440553" cy="67054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8" name="Rectangle 37"/>
              <p:cNvSpPr/>
              <p:nvPr/>
            </p:nvSpPr>
            <p:spPr>
              <a:xfrm>
                <a:off x="850429" y="1437493"/>
                <a:ext cx="1437992" cy="41529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Module</a:t>
                </a:r>
                <a:endParaRPr lang="fr-FR" b="1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50429" y="198082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852990" y="185360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963887" y="5312896"/>
              <a:ext cx="1553446" cy="854008"/>
              <a:chOff x="850429" y="1437493"/>
              <a:chExt cx="1440553" cy="670549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2" name="Rectangle 41"/>
              <p:cNvSpPr/>
              <p:nvPr/>
            </p:nvSpPr>
            <p:spPr>
              <a:xfrm>
                <a:off x="850429" y="1437493"/>
                <a:ext cx="1437992" cy="41529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Format</a:t>
                </a:r>
                <a:endParaRPr lang="fr-FR" b="1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50429" y="198082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852990" y="185360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870451" y="5312896"/>
              <a:ext cx="1553647" cy="854008"/>
              <a:chOff x="850429" y="1437493"/>
              <a:chExt cx="1440553" cy="670549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46" name="Rectangle 45"/>
              <p:cNvSpPr/>
              <p:nvPr/>
            </p:nvSpPr>
            <p:spPr>
              <a:xfrm>
                <a:off x="850429" y="1437493"/>
                <a:ext cx="1437992" cy="41529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Objectif</a:t>
                </a:r>
              </a:p>
              <a:p>
                <a:pPr algn="ctr"/>
                <a:r>
                  <a:rPr lang="fr-FR" sz="1600" b="1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Applicatif</a:t>
                </a:r>
                <a:endParaRPr lang="fr-FR" b="1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850429" y="198082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852990" y="1853601"/>
                <a:ext cx="1437992" cy="127221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520096" y="1838284"/>
              <a:ext cx="1278476" cy="393966"/>
              <a:chOff x="2520096" y="1838284"/>
              <a:chExt cx="1278476" cy="393966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>
                <a:off x="2520096" y="2225210"/>
                <a:ext cx="1273700" cy="704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2924076" y="1838284"/>
                <a:ext cx="8744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>
                    <a:latin typeface="Palatino"/>
                    <a:cs typeface="Palatino"/>
                  </a:rPr>
                  <a:t>utilise</a:t>
                </a:r>
                <a:endParaRPr lang="en-GB" dirty="0">
                  <a:latin typeface="Palatino"/>
                  <a:cs typeface="Palatino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522115" y="3661884"/>
              <a:ext cx="1278476" cy="393966"/>
              <a:chOff x="2520096" y="1838284"/>
              <a:chExt cx="1278476" cy="393966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flipH="1">
                <a:off x="2520096" y="2225210"/>
                <a:ext cx="1273700" cy="704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2924076" y="1838284"/>
                <a:ext cx="8744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>
                    <a:latin typeface="Palatino"/>
                    <a:cs typeface="Palatino"/>
                  </a:rPr>
                  <a:t>utilise</a:t>
                </a:r>
                <a:endParaRPr lang="en-GB" sz="1600" dirty="0">
                  <a:latin typeface="Palatino"/>
                  <a:cs typeface="Palatino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2520783" y="5448883"/>
              <a:ext cx="1278476" cy="393966"/>
              <a:chOff x="2520096" y="1838284"/>
              <a:chExt cx="1278476" cy="393966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flipH="1">
                <a:off x="2520096" y="2225210"/>
                <a:ext cx="1273700" cy="7040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/>
              <p:cNvSpPr txBox="1"/>
              <p:nvPr/>
            </p:nvSpPr>
            <p:spPr>
              <a:xfrm>
                <a:off x="2924076" y="1838284"/>
                <a:ext cx="8744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 smtClean="0">
                    <a:latin typeface="Palatino"/>
                    <a:cs typeface="Palatino"/>
                  </a:rPr>
                  <a:t>utilise</a:t>
                </a:r>
                <a:endParaRPr lang="en-GB" sz="1600" dirty="0">
                  <a:latin typeface="Palatino"/>
                  <a:cs typeface="Palatino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5363827" y="1830725"/>
              <a:ext cx="2129829" cy="394485"/>
              <a:chOff x="2448325" y="1823092"/>
              <a:chExt cx="2129829" cy="394485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flipH="1" flipV="1">
                <a:off x="2448325" y="2199983"/>
                <a:ext cx="1525761" cy="1759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2765869" y="1823092"/>
                <a:ext cx="18122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rempli par</a:t>
                </a:r>
                <a:endParaRPr lang="fr-FR" dirty="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363827" y="3661884"/>
              <a:ext cx="2142159" cy="394485"/>
              <a:chOff x="2448325" y="1823092"/>
              <a:chExt cx="2142159" cy="394485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 flipH="1" flipV="1">
                <a:off x="2448325" y="2199983"/>
                <a:ext cx="1525761" cy="1759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2778199" y="1823092"/>
                <a:ext cx="18122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Palatino"/>
                    <a:cs typeface="Palatino"/>
                  </a:rPr>
                  <a:t>rempli par</a:t>
                </a:r>
                <a:endParaRPr lang="fr-FR" sz="1600" dirty="0">
                  <a:latin typeface="Palatino"/>
                  <a:cs typeface="Palatino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346700" y="5448883"/>
              <a:ext cx="2154489" cy="394485"/>
              <a:chOff x="2448325" y="1823092"/>
              <a:chExt cx="2154489" cy="394485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2448325" y="2199983"/>
                <a:ext cx="1525761" cy="17594"/>
              </a:xfrm>
              <a:prstGeom prst="line">
                <a:avLst/>
              </a:prstGeom>
              <a:ln w="127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2790529" y="1823092"/>
                <a:ext cx="18122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Palatino"/>
                    <a:cs typeface="Palatino"/>
                  </a:rPr>
                  <a:t>rempli par</a:t>
                </a:r>
                <a:endParaRPr lang="fr-FR" sz="1600" dirty="0">
                  <a:latin typeface="Palatino"/>
                  <a:cs typeface="Palatino"/>
                </a:endParaRPr>
              </a:p>
            </p:txBody>
          </p:sp>
        </p:grpSp>
        <p:cxnSp>
          <p:nvCxnSpPr>
            <p:cNvPr id="71" name="Straight Connector 70"/>
            <p:cNvCxnSpPr>
              <a:stCxn id="30" idx="0"/>
            </p:cNvCxnSpPr>
            <p:nvPr/>
          </p:nvCxnSpPr>
          <p:spPr>
            <a:xfrm flipV="1">
              <a:off x="1741991" y="2567204"/>
              <a:ext cx="11281" cy="94452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1753272" y="3041490"/>
              <a:ext cx="874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smtClean="0">
                  <a:latin typeface="Palatino"/>
                  <a:cs typeface="Palatino"/>
                </a:rPr>
                <a:t>raffine</a:t>
              </a:r>
              <a:endParaRPr lang="fr-CA">
                <a:latin typeface="Palatino"/>
                <a:cs typeface="Palatino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1730710" y="4374346"/>
              <a:ext cx="11281" cy="94452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1741991" y="4848632"/>
              <a:ext cx="874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smtClean="0">
                  <a:latin typeface="Palatino"/>
                  <a:cs typeface="Palatino"/>
                </a:rPr>
                <a:t>raffine</a:t>
              </a:r>
              <a:endParaRPr lang="fr-CA">
                <a:latin typeface="Palatino"/>
                <a:cs typeface="Palatino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4594591" y="2567204"/>
              <a:ext cx="11281" cy="94452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605872" y="3041490"/>
              <a:ext cx="874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smtClean="0">
                  <a:latin typeface="Palatino"/>
                  <a:cs typeface="Palatino"/>
                </a:rPr>
                <a:t>raffine</a:t>
              </a:r>
              <a:endParaRPr lang="fr-CA">
                <a:latin typeface="Palatino"/>
                <a:cs typeface="Palatino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7669125" y="2587916"/>
              <a:ext cx="11281" cy="94452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7680406" y="3062202"/>
              <a:ext cx="874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smtClean="0">
                  <a:latin typeface="Palatino"/>
                  <a:cs typeface="Palatino"/>
                </a:rPr>
                <a:t>raffine</a:t>
              </a:r>
              <a:endParaRPr lang="fr-CA">
                <a:latin typeface="Palatino"/>
                <a:cs typeface="Palatino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4605872" y="4378436"/>
              <a:ext cx="11281" cy="94452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4617153" y="4852722"/>
              <a:ext cx="874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smtClean="0">
                  <a:latin typeface="Palatino"/>
                  <a:cs typeface="Palatino"/>
                </a:rPr>
                <a:t>raffine</a:t>
              </a:r>
              <a:endParaRPr lang="fr-CA">
                <a:latin typeface="Palatino"/>
                <a:cs typeface="Palatino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 flipV="1">
              <a:off x="7669125" y="4380458"/>
              <a:ext cx="11281" cy="944528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7680406" y="4854744"/>
              <a:ext cx="874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600" smtClean="0">
                  <a:latin typeface="Palatino"/>
                  <a:cs typeface="Palatino"/>
                </a:rPr>
                <a:t>raffine</a:t>
              </a:r>
              <a:endParaRPr lang="fr-CA">
                <a:latin typeface="Palatino"/>
                <a:cs typeface="Palati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5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131840" cy="6858000"/>
          </a:xfrm>
          <a:solidFill>
            <a:srgbClr val="000000"/>
          </a:solidFill>
        </p:spPr>
        <p:txBody>
          <a:bodyPr anchor="t"/>
          <a:lstStyle/>
          <a:p>
            <a:pPr algn="l"/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/>
            </a:r>
            <a:b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</a:b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 Sommaire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23928" y="945699"/>
            <a:ext cx="5112568" cy="547643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Introduction</a:t>
            </a:r>
          </a:p>
          <a:p>
            <a:pPr marL="400050" lvl="1" indent="0" defTabSz="811213">
              <a:buNone/>
            </a:pPr>
            <a:r>
              <a:rPr lang="fr-FR" sz="16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	</a:t>
            </a: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Smart ? </a:t>
            </a:r>
            <a:r>
              <a:rPr lang="fr-FR" sz="2000" dirty="0" err="1" smtClean="0">
                <a:solidFill>
                  <a:srgbClr val="A6A6A6"/>
                </a:solidFill>
                <a:latin typeface="Futura Condensed"/>
                <a:cs typeface="Futura Condensed"/>
              </a:rPr>
              <a:t>Grid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Problématique</a:t>
            </a:r>
            <a:endParaRPr lang="fr-FR" sz="24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État de l’art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Système d’Information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Architecture d’Entreprise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Ingénierie Dirigée par les Modèles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Contributions</a:t>
            </a:r>
          </a:p>
          <a:p>
            <a:pPr marL="800100" lvl="2" indent="0">
              <a:buNone/>
            </a:pP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ExecuteEA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EAT-ME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Validation</a:t>
            </a:r>
          </a:p>
          <a:p>
            <a:pPr marL="800100" lvl="2" indent="0">
              <a:buNone/>
            </a:pPr>
            <a:r>
              <a:rPr lang="fr-FR" sz="2000" dirty="0">
                <a:solidFill>
                  <a:srgbClr val="000000"/>
                </a:solidFill>
                <a:latin typeface="Futura Condensed"/>
                <a:cs typeface="Futura Condensed"/>
              </a:rPr>
              <a:t>Gestion d’une flotte de véhicules électriques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Bilan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Perspectives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76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Cas d’étude : gestion d’une flotte de véhicules électriques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29</a:t>
            </a:fld>
            <a:endParaRPr lang="en-GB"/>
          </a:p>
        </p:txBody>
      </p:sp>
      <p:pic>
        <p:nvPicPr>
          <p:cNvPr id="3" name="Picture 2" descr="processus_metier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5"/>
          <a:stretch/>
        </p:blipFill>
        <p:spPr>
          <a:xfrm>
            <a:off x="525816" y="1102963"/>
            <a:ext cx="8180441" cy="52533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69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-27384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Introduction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741368"/>
            <a:ext cx="9144000" cy="116632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 descr="factory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24675"/>
            <a:ext cx="1163277" cy="116327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812195" y="2257382"/>
            <a:ext cx="0" cy="4003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337110" y="2657689"/>
            <a:ext cx="941741" cy="789035"/>
            <a:chOff x="3895963" y="2528352"/>
            <a:chExt cx="815723" cy="648040"/>
          </a:xfrm>
        </p:grpSpPr>
        <p:pic>
          <p:nvPicPr>
            <p:cNvPr id="15" name="Picture 14" descr="smartgri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18" t="8755" r="41824" b="77069"/>
            <a:stretch/>
          </p:blipFill>
          <p:spPr>
            <a:xfrm>
              <a:off x="3895963" y="2528352"/>
              <a:ext cx="815723" cy="62442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377527" y="2947792"/>
              <a:ext cx="302423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73423" y="3825664"/>
            <a:ext cx="437129" cy="493981"/>
            <a:chOff x="3391922" y="3549186"/>
            <a:chExt cx="437129" cy="493981"/>
          </a:xfrm>
        </p:grpSpPr>
        <p:pic>
          <p:nvPicPr>
            <p:cNvPr id="17" name="Picture 16" descr="smartgri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4" t="30736" r="45268" b="57218"/>
            <a:stretch/>
          </p:blipFill>
          <p:spPr>
            <a:xfrm>
              <a:off x="3391922" y="3549186"/>
              <a:ext cx="384450" cy="458119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3625161" y="3814567"/>
              <a:ext cx="20389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572764" y="4899246"/>
            <a:ext cx="430736" cy="463099"/>
            <a:chOff x="2852247" y="4570022"/>
            <a:chExt cx="430736" cy="463099"/>
          </a:xfrm>
        </p:grpSpPr>
        <p:pic>
          <p:nvPicPr>
            <p:cNvPr id="18" name="Picture 17" descr="smartgri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4" t="50987" r="46208" b="36897"/>
            <a:stretch/>
          </p:blipFill>
          <p:spPr>
            <a:xfrm>
              <a:off x="2852247" y="4570022"/>
              <a:ext cx="328791" cy="43919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79093" y="4804521"/>
              <a:ext cx="20389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008319" y="4887488"/>
            <a:ext cx="430736" cy="463099"/>
            <a:chOff x="2852247" y="4570022"/>
            <a:chExt cx="430736" cy="463099"/>
          </a:xfrm>
        </p:grpSpPr>
        <p:pic>
          <p:nvPicPr>
            <p:cNvPr id="30" name="Picture 29" descr="smartgri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4" t="50987" r="46208" b="36897"/>
            <a:stretch/>
          </p:blipFill>
          <p:spPr>
            <a:xfrm>
              <a:off x="2852247" y="4570022"/>
              <a:ext cx="328791" cy="439197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3079093" y="4804521"/>
              <a:ext cx="20389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8" name="Picture 37" descr="factor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68" y="2279651"/>
            <a:ext cx="846616" cy="84661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5398442" y="2989468"/>
            <a:ext cx="107606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689069" y="3446725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710028" y="4364285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725062" y="4364285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234440" y="5457345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79114" y="5457345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ho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45" y="5957507"/>
            <a:ext cx="260990" cy="260990"/>
          </a:xfrm>
          <a:prstGeom prst="rect">
            <a:avLst/>
          </a:prstGeom>
        </p:spPr>
      </p:pic>
      <p:pic>
        <p:nvPicPr>
          <p:cNvPr id="72" name="Picture 71" descr="ho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27" y="5946906"/>
            <a:ext cx="260990" cy="260990"/>
          </a:xfrm>
          <a:prstGeom prst="rect">
            <a:avLst/>
          </a:prstGeom>
        </p:spPr>
      </p:pic>
      <p:cxnSp>
        <p:nvCxnSpPr>
          <p:cNvPr id="73" name="Straight Arrow Connector 72"/>
          <p:cNvCxnSpPr/>
          <p:nvPr/>
        </p:nvCxnSpPr>
        <p:spPr>
          <a:xfrm flipH="1">
            <a:off x="3654490" y="5457345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199164" y="5457345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ho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95" y="5957507"/>
            <a:ext cx="260990" cy="260990"/>
          </a:xfrm>
          <a:prstGeom prst="rect">
            <a:avLst/>
          </a:prstGeom>
        </p:spPr>
      </p:pic>
      <p:pic>
        <p:nvPicPr>
          <p:cNvPr id="76" name="Picture 75" descr="ho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77" y="5946906"/>
            <a:ext cx="260990" cy="260990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>
            <a:off x="5500187" y="3446725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6048144" y="3816855"/>
            <a:ext cx="437129" cy="493981"/>
            <a:chOff x="3391922" y="3549186"/>
            <a:chExt cx="437129" cy="493981"/>
          </a:xfrm>
        </p:grpSpPr>
        <p:pic>
          <p:nvPicPr>
            <p:cNvPr id="100" name="Picture 99" descr="smartgri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4" t="30736" r="45268" b="57218"/>
            <a:stretch/>
          </p:blipFill>
          <p:spPr>
            <a:xfrm>
              <a:off x="3391922" y="3549186"/>
              <a:ext cx="384450" cy="458119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3625161" y="3814567"/>
              <a:ext cx="20389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347485" y="4890437"/>
            <a:ext cx="430736" cy="463099"/>
            <a:chOff x="2852247" y="4570022"/>
            <a:chExt cx="430736" cy="463099"/>
          </a:xfrm>
        </p:grpSpPr>
        <p:pic>
          <p:nvPicPr>
            <p:cNvPr id="103" name="Picture 102" descr="smartgri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4" t="50987" r="46208" b="36897"/>
            <a:stretch/>
          </p:blipFill>
          <p:spPr>
            <a:xfrm>
              <a:off x="2852247" y="4570022"/>
              <a:ext cx="328791" cy="439197"/>
            </a:xfrm>
            <a:prstGeom prst="rect">
              <a:avLst/>
            </a:prstGeom>
          </p:spPr>
        </p:pic>
        <p:sp>
          <p:nvSpPr>
            <p:cNvPr id="104" name="Rectangle 103"/>
            <p:cNvSpPr/>
            <p:nvPr/>
          </p:nvSpPr>
          <p:spPr>
            <a:xfrm>
              <a:off x="3079093" y="4804521"/>
              <a:ext cx="20389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783040" y="4878679"/>
            <a:ext cx="430736" cy="463099"/>
            <a:chOff x="2852247" y="4570022"/>
            <a:chExt cx="430736" cy="463099"/>
          </a:xfrm>
        </p:grpSpPr>
        <p:pic>
          <p:nvPicPr>
            <p:cNvPr id="106" name="Picture 105" descr="smartgri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4" t="50987" r="46208" b="36897"/>
            <a:stretch/>
          </p:blipFill>
          <p:spPr>
            <a:xfrm>
              <a:off x="2852247" y="4570022"/>
              <a:ext cx="328791" cy="439197"/>
            </a:xfrm>
            <a:prstGeom prst="rect">
              <a:avLst/>
            </a:prstGeom>
          </p:spPr>
        </p:pic>
        <p:sp>
          <p:nvSpPr>
            <p:cNvPr id="107" name="Rectangle 106"/>
            <p:cNvSpPr/>
            <p:nvPr/>
          </p:nvSpPr>
          <p:spPr>
            <a:xfrm>
              <a:off x="3079093" y="4804521"/>
              <a:ext cx="20389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8" name="Straight Arrow Connector 107"/>
          <p:cNvCxnSpPr/>
          <p:nvPr/>
        </p:nvCxnSpPr>
        <p:spPr>
          <a:xfrm flipH="1">
            <a:off x="5484749" y="4355476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6499783" y="4355476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5009161" y="5448536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5553835" y="5448536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" name="Picture 111" descr="ho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66" y="5948698"/>
            <a:ext cx="260990" cy="260990"/>
          </a:xfrm>
          <a:prstGeom prst="rect">
            <a:avLst/>
          </a:prstGeom>
        </p:spPr>
      </p:pic>
      <p:pic>
        <p:nvPicPr>
          <p:cNvPr id="113" name="Picture 112" descr="ho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48" y="5938097"/>
            <a:ext cx="260990" cy="260990"/>
          </a:xfrm>
          <a:prstGeom prst="rect">
            <a:avLst/>
          </a:prstGeom>
        </p:spPr>
      </p:pic>
      <p:cxnSp>
        <p:nvCxnSpPr>
          <p:cNvPr id="114" name="Straight Arrow Connector 113"/>
          <p:cNvCxnSpPr/>
          <p:nvPr/>
        </p:nvCxnSpPr>
        <p:spPr>
          <a:xfrm flipH="1">
            <a:off x="6429211" y="5448536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973885" y="5448536"/>
            <a:ext cx="453608" cy="37893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6" name="Picture 115" descr="ho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716" y="5948698"/>
            <a:ext cx="260990" cy="260990"/>
          </a:xfrm>
          <a:prstGeom prst="rect">
            <a:avLst/>
          </a:prstGeom>
        </p:spPr>
      </p:pic>
      <p:pic>
        <p:nvPicPr>
          <p:cNvPr id="117" name="Picture 116" descr="hom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998" y="5938097"/>
            <a:ext cx="260990" cy="260990"/>
          </a:xfrm>
          <a:prstGeom prst="rect">
            <a:avLst/>
          </a:prstGeom>
        </p:spPr>
      </p:pic>
      <p:pic>
        <p:nvPicPr>
          <p:cNvPr id="118" name="Picture 117" descr="cit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113" y="3734249"/>
            <a:ext cx="483039" cy="483039"/>
          </a:xfrm>
          <a:prstGeom prst="rect">
            <a:avLst/>
          </a:prstGeom>
        </p:spPr>
      </p:pic>
      <p:cxnSp>
        <p:nvCxnSpPr>
          <p:cNvPr id="120" name="Straight Arrow Connector 119"/>
          <p:cNvCxnSpPr/>
          <p:nvPr/>
        </p:nvCxnSpPr>
        <p:spPr>
          <a:xfrm>
            <a:off x="6524013" y="4091045"/>
            <a:ext cx="107606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86225" y="1012290"/>
            <a:ext cx="3071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kern="1200" dirty="0" smtClean="0">
                <a:latin typeface="Palatino"/>
                <a:cs typeface="Palatino"/>
              </a:rPr>
              <a:t>Le syst</a:t>
            </a:r>
            <a:r>
              <a:rPr lang="fr-FR" sz="1600" dirty="0" smtClean="0">
                <a:latin typeface="Palatino"/>
                <a:cs typeface="Palatino"/>
              </a:rPr>
              <a:t>ème électrique </a:t>
            </a:r>
            <a:r>
              <a:rPr lang="fr-FR" sz="1600" b="1" dirty="0" smtClean="0">
                <a:latin typeface="Palatino"/>
                <a:cs typeface="Palatino"/>
              </a:rPr>
              <a:t>en 1990</a:t>
            </a:r>
            <a:endParaRPr lang="fr-FR" sz="1600" b="1" kern="1200" dirty="0" smtClean="0">
              <a:latin typeface="Palatino"/>
              <a:cs typeface="Palatino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609728" y="3573016"/>
            <a:ext cx="946048" cy="901676"/>
            <a:chOff x="1422777" y="2943731"/>
            <a:chExt cx="1010896" cy="909674"/>
          </a:xfrm>
        </p:grpSpPr>
        <p:pic>
          <p:nvPicPr>
            <p:cNvPr id="127" name="Picture 126" descr="modern-windmill.png"/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77" y="2943731"/>
              <a:ext cx="604874" cy="604874"/>
            </a:xfrm>
            <a:prstGeom prst="rect">
              <a:avLst/>
            </a:prstGeom>
          </p:spPr>
        </p:pic>
        <p:pic>
          <p:nvPicPr>
            <p:cNvPr id="128" name="Picture 127" descr="modern-windmill.png"/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788" y="3096131"/>
              <a:ext cx="604874" cy="604874"/>
            </a:xfrm>
            <a:prstGeom prst="rect">
              <a:avLst/>
            </a:prstGeom>
          </p:spPr>
        </p:pic>
        <p:pic>
          <p:nvPicPr>
            <p:cNvPr id="129" name="Picture 128" descr="modern-windmill.png"/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799" y="3248531"/>
              <a:ext cx="604874" cy="604874"/>
            </a:xfrm>
            <a:prstGeom prst="rect">
              <a:avLst/>
            </a:prstGeom>
          </p:spPr>
        </p:pic>
      </p:grpSp>
      <p:cxnSp>
        <p:nvCxnSpPr>
          <p:cNvPr id="130" name="Straight Arrow Connector 129"/>
          <p:cNvCxnSpPr/>
          <p:nvPr/>
        </p:nvCxnSpPr>
        <p:spPr>
          <a:xfrm>
            <a:off x="2538651" y="4082236"/>
            <a:ext cx="438498" cy="88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oup 130"/>
          <p:cNvGrpSpPr/>
          <p:nvPr/>
        </p:nvGrpSpPr>
        <p:grpSpPr>
          <a:xfrm flipH="1">
            <a:off x="1174927" y="4816311"/>
            <a:ext cx="660769" cy="639264"/>
            <a:chOff x="1598243" y="4408440"/>
            <a:chExt cx="928780" cy="771482"/>
          </a:xfrm>
        </p:grpSpPr>
        <p:pic>
          <p:nvPicPr>
            <p:cNvPr id="133" name="Picture 132" descr="solar-panel.png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8243" y="4412344"/>
              <a:ext cx="270028" cy="270028"/>
            </a:xfrm>
            <a:prstGeom prst="rect">
              <a:avLst/>
            </a:prstGeom>
          </p:spPr>
        </p:pic>
        <p:pic>
          <p:nvPicPr>
            <p:cNvPr id="134" name="Picture 133" descr="solar-panel.png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775" y="4412344"/>
              <a:ext cx="270028" cy="270028"/>
            </a:xfrm>
            <a:prstGeom prst="rect">
              <a:avLst/>
            </a:prstGeom>
          </p:spPr>
        </p:pic>
        <p:pic>
          <p:nvPicPr>
            <p:cNvPr id="135" name="Picture 134" descr="solar-panel.png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403" y="4408440"/>
              <a:ext cx="270028" cy="270028"/>
            </a:xfrm>
            <a:prstGeom prst="rect">
              <a:avLst/>
            </a:prstGeom>
          </p:spPr>
        </p:pic>
        <p:pic>
          <p:nvPicPr>
            <p:cNvPr id="137" name="Picture 136" descr="solar-panel.png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623" y="4661386"/>
              <a:ext cx="270028" cy="270028"/>
            </a:xfrm>
            <a:prstGeom prst="rect">
              <a:avLst/>
            </a:prstGeom>
          </p:spPr>
        </p:pic>
        <p:pic>
          <p:nvPicPr>
            <p:cNvPr id="138" name="Picture 137" descr="solar-panel.png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2155" y="4661386"/>
              <a:ext cx="270028" cy="270028"/>
            </a:xfrm>
            <a:prstGeom prst="rect">
              <a:avLst/>
            </a:prstGeom>
          </p:spPr>
        </p:pic>
        <p:pic>
          <p:nvPicPr>
            <p:cNvPr id="139" name="Picture 138" descr="solar-panel.png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783" y="4657482"/>
              <a:ext cx="270028" cy="270028"/>
            </a:xfrm>
            <a:prstGeom prst="rect">
              <a:avLst/>
            </a:prstGeom>
          </p:spPr>
        </p:pic>
        <p:pic>
          <p:nvPicPr>
            <p:cNvPr id="141" name="Picture 140" descr="solar-panel.png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835" y="4909894"/>
              <a:ext cx="270028" cy="270028"/>
            </a:xfrm>
            <a:prstGeom prst="rect">
              <a:avLst/>
            </a:prstGeom>
          </p:spPr>
        </p:pic>
        <p:pic>
          <p:nvPicPr>
            <p:cNvPr id="142" name="Picture 141" descr="solar-panel.png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367" y="4909894"/>
              <a:ext cx="270028" cy="270028"/>
            </a:xfrm>
            <a:prstGeom prst="rect">
              <a:avLst/>
            </a:prstGeom>
          </p:spPr>
        </p:pic>
        <p:pic>
          <p:nvPicPr>
            <p:cNvPr id="143" name="Picture 142" descr="solar-panel.png"/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95" y="4905990"/>
              <a:ext cx="270028" cy="270028"/>
            </a:xfrm>
            <a:prstGeom prst="rect">
              <a:avLst/>
            </a:prstGeom>
          </p:spPr>
        </p:pic>
      </p:grpSp>
      <p:cxnSp>
        <p:nvCxnSpPr>
          <p:cNvPr id="145" name="Straight Arrow Connector 144"/>
          <p:cNvCxnSpPr/>
          <p:nvPr/>
        </p:nvCxnSpPr>
        <p:spPr>
          <a:xfrm flipV="1">
            <a:off x="1924284" y="5143208"/>
            <a:ext cx="470312" cy="72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6225" y="1012290"/>
            <a:ext cx="399938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kern="1200" dirty="0" smtClean="0">
                <a:latin typeface="Palatino"/>
                <a:cs typeface="Palatino"/>
              </a:rPr>
              <a:t>Le syst</a:t>
            </a:r>
            <a:r>
              <a:rPr lang="fr-FR" sz="1600" dirty="0" smtClean="0">
                <a:latin typeface="Palatino"/>
                <a:cs typeface="Palatino"/>
              </a:rPr>
              <a:t>ème électrique </a:t>
            </a:r>
            <a:r>
              <a:rPr lang="fr-FR" sz="1600" b="1" dirty="0" smtClean="0">
                <a:latin typeface="Palatino"/>
                <a:cs typeface="Palatino"/>
              </a:rPr>
              <a:t>aujourd’hui</a:t>
            </a:r>
            <a:endParaRPr lang="fr-FR" sz="1600" b="1" kern="1200" dirty="0" smtClean="0">
              <a:latin typeface="Palatino"/>
              <a:cs typeface="Palatino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6100" y="1012594"/>
            <a:ext cx="399938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600" kern="1200" dirty="0" smtClean="0">
                <a:latin typeface="Palatino"/>
                <a:cs typeface="Palatino"/>
              </a:rPr>
              <a:t>Le syst</a:t>
            </a:r>
            <a:r>
              <a:rPr lang="fr-FR" sz="1600" dirty="0" smtClean="0">
                <a:latin typeface="Palatino"/>
                <a:cs typeface="Palatino"/>
              </a:rPr>
              <a:t>ème électrique </a:t>
            </a:r>
            <a:r>
              <a:rPr lang="fr-FR" sz="1600" b="1" dirty="0" smtClean="0">
                <a:latin typeface="Palatino"/>
                <a:cs typeface="Palatino"/>
              </a:rPr>
              <a:t>en devenir</a:t>
            </a:r>
            <a:endParaRPr lang="fr-FR" sz="1600" b="1" kern="1200" dirty="0" smtClean="0">
              <a:latin typeface="Palatino"/>
              <a:cs typeface="Palatino"/>
            </a:endParaRPr>
          </a:p>
        </p:txBody>
      </p:sp>
      <p:pic>
        <p:nvPicPr>
          <p:cNvPr id="79" name="Image 39" descr="ve.png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84" y="6237563"/>
            <a:ext cx="310156" cy="310156"/>
          </a:xfrm>
          <a:prstGeom prst="rect">
            <a:avLst/>
          </a:prstGeom>
        </p:spPr>
      </p:pic>
      <p:pic>
        <p:nvPicPr>
          <p:cNvPr id="80" name="Image 39" descr="ve.png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60" y="6218497"/>
            <a:ext cx="310156" cy="310156"/>
          </a:xfrm>
          <a:prstGeom prst="rect">
            <a:avLst/>
          </a:prstGeom>
        </p:spPr>
      </p:pic>
      <p:pic>
        <p:nvPicPr>
          <p:cNvPr id="81" name="Image 39" descr="ve.png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96" y="6237563"/>
            <a:ext cx="310156" cy="310156"/>
          </a:xfrm>
          <a:prstGeom prst="rect">
            <a:avLst/>
          </a:prstGeom>
        </p:spPr>
      </p:pic>
      <p:pic>
        <p:nvPicPr>
          <p:cNvPr id="82" name="Image 39" descr="ve.png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692" y="6222771"/>
            <a:ext cx="310156" cy="310156"/>
          </a:xfrm>
          <a:prstGeom prst="rect">
            <a:avLst/>
          </a:prstGeom>
        </p:spPr>
      </p:pic>
      <p:pic>
        <p:nvPicPr>
          <p:cNvPr id="83" name="Image 39" descr="ve.png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521" y="6234369"/>
            <a:ext cx="310156" cy="310156"/>
          </a:xfrm>
          <a:prstGeom prst="rect">
            <a:avLst/>
          </a:prstGeom>
        </p:spPr>
      </p:pic>
      <p:pic>
        <p:nvPicPr>
          <p:cNvPr id="84" name="Image 39" descr="ve.png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77" y="4270389"/>
            <a:ext cx="310156" cy="310156"/>
          </a:xfrm>
          <a:prstGeom prst="rect">
            <a:avLst/>
          </a:prstGeom>
        </p:spPr>
      </p:pic>
      <p:pic>
        <p:nvPicPr>
          <p:cNvPr id="87" name="Picture 86" descr="solar-panel.png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4548" y="3148743"/>
            <a:ext cx="226528" cy="226528"/>
          </a:xfrm>
          <a:prstGeom prst="rect">
            <a:avLst/>
          </a:prstGeom>
        </p:spPr>
      </p:pic>
      <p:pic>
        <p:nvPicPr>
          <p:cNvPr id="88" name="Picture 87" descr="solar-panel.png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89888" y="4355476"/>
            <a:ext cx="226528" cy="226528"/>
          </a:xfrm>
          <a:prstGeom prst="rect">
            <a:avLst/>
          </a:prstGeom>
        </p:spPr>
      </p:pic>
      <p:pic>
        <p:nvPicPr>
          <p:cNvPr id="89" name="Picture 88" descr="solar-panel.png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55541" y="6218497"/>
            <a:ext cx="152400" cy="152400"/>
          </a:xfrm>
          <a:prstGeom prst="rect">
            <a:avLst/>
          </a:prstGeom>
        </p:spPr>
      </p:pic>
      <p:pic>
        <p:nvPicPr>
          <p:cNvPr id="90" name="Picture 89" descr="solar-panel.png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0247" y="6294697"/>
            <a:ext cx="152400" cy="152400"/>
          </a:xfrm>
          <a:prstGeom prst="rect">
            <a:avLst/>
          </a:prstGeom>
        </p:spPr>
      </p:pic>
      <p:pic>
        <p:nvPicPr>
          <p:cNvPr id="91" name="Picture 90" descr="solar-panel.png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24013" y="6237563"/>
            <a:ext cx="152400" cy="152400"/>
          </a:xfrm>
          <a:prstGeom prst="rect">
            <a:avLst/>
          </a:prstGeom>
        </p:spPr>
      </p:pic>
      <p:pic>
        <p:nvPicPr>
          <p:cNvPr id="92" name="Picture 91" descr="solar-panel.png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22452" y="6302525"/>
            <a:ext cx="152400" cy="152400"/>
          </a:xfrm>
          <a:prstGeom prst="rect">
            <a:avLst/>
          </a:prstGeom>
        </p:spPr>
      </p:pic>
      <p:cxnSp>
        <p:nvCxnSpPr>
          <p:cNvPr id="94" name="Straight Arrow Connector 93"/>
          <p:cNvCxnSpPr/>
          <p:nvPr/>
        </p:nvCxnSpPr>
        <p:spPr>
          <a:xfrm flipH="1">
            <a:off x="5400325" y="3084944"/>
            <a:ext cx="1076064" cy="0"/>
          </a:xfrm>
          <a:prstGeom prst="straightConnector1">
            <a:avLst/>
          </a:prstGeom>
          <a:ln>
            <a:solidFill>
              <a:srgbClr val="80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6499783" y="4184369"/>
            <a:ext cx="1076064" cy="0"/>
          </a:xfrm>
          <a:prstGeom prst="straightConnector1">
            <a:avLst/>
          </a:prstGeom>
          <a:ln>
            <a:solidFill>
              <a:srgbClr val="80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7009886" y="5362345"/>
            <a:ext cx="479762" cy="378940"/>
          </a:xfrm>
          <a:prstGeom prst="straightConnector1">
            <a:avLst/>
          </a:prstGeom>
          <a:ln>
            <a:solidFill>
              <a:srgbClr val="80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6332887" y="5374408"/>
            <a:ext cx="479762" cy="378940"/>
          </a:xfrm>
          <a:prstGeom prst="straightConnector1">
            <a:avLst/>
          </a:prstGeom>
          <a:ln>
            <a:solidFill>
              <a:srgbClr val="80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 flipV="1">
            <a:off x="4233177" y="5353536"/>
            <a:ext cx="479762" cy="378940"/>
          </a:xfrm>
          <a:prstGeom prst="straightConnector1">
            <a:avLst/>
          </a:prstGeom>
          <a:ln>
            <a:solidFill>
              <a:srgbClr val="80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2145600" y="5358728"/>
            <a:ext cx="479762" cy="378940"/>
          </a:xfrm>
          <a:prstGeom prst="straightConnector1">
            <a:avLst/>
          </a:prstGeom>
          <a:ln>
            <a:solidFill>
              <a:srgbClr val="80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3918546" y="2065464"/>
            <a:ext cx="216199" cy="191918"/>
          </a:xfrm>
          <a:prstGeom prst="rect">
            <a:avLst/>
          </a:prstGeom>
        </p:spPr>
      </p:pic>
      <p:pic>
        <p:nvPicPr>
          <p:cNvPr id="124" name="Picture 123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4683508" y="3446473"/>
            <a:ext cx="216199" cy="191918"/>
          </a:xfrm>
          <a:prstGeom prst="rect">
            <a:avLst/>
          </a:prstGeom>
        </p:spPr>
      </p:pic>
      <p:pic>
        <p:nvPicPr>
          <p:cNvPr id="132" name="Picture 131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3602452" y="3995086"/>
            <a:ext cx="216199" cy="191918"/>
          </a:xfrm>
          <a:prstGeom prst="rect">
            <a:avLst/>
          </a:prstGeom>
        </p:spPr>
      </p:pic>
      <p:pic>
        <p:nvPicPr>
          <p:cNvPr id="136" name="Picture 135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5747265" y="3946640"/>
            <a:ext cx="216199" cy="191918"/>
          </a:xfrm>
          <a:prstGeom prst="rect">
            <a:avLst/>
          </a:prstGeom>
        </p:spPr>
      </p:pic>
      <p:sp>
        <p:nvSpPr>
          <p:cNvPr id="140" name="Rectangle 139"/>
          <p:cNvSpPr/>
          <p:nvPr/>
        </p:nvSpPr>
        <p:spPr>
          <a:xfrm>
            <a:off x="8481855" y="1090995"/>
            <a:ext cx="626649" cy="303235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000" dirty="0" smtClean="0">
                <a:latin typeface="Palatino"/>
                <a:cs typeface="Palatino"/>
              </a:rPr>
              <a:t>Système d’Information</a:t>
            </a:r>
            <a:endParaRPr lang="fr-FR" sz="2000" dirty="0">
              <a:latin typeface="Palatino"/>
              <a:cs typeface="Palatino"/>
            </a:endParaRPr>
          </a:p>
        </p:txBody>
      </p:sp>
      <p:pic>
        <p:nvPicPr>
          <p:cNvPr id="147" name="Picture 146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4306078" y="5113178"/>
            <a:ext cx="216199" cy="191918"/>
          </a:xfrm>
          <a:prstGeom prst="rect">
            <a:avLst/>
          </a:prstGeom>
        </p:spPr>
      </p:pic>
      <p:pic>
        <p:nvPicPr>
          <p:cNvPr id="148" name="Picture 147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2878271" y="5150463"/>
            <a:ext cx="216199" cy="191918"/>
          </a:xfrm>
          <a:prstGeom prst="rect">
            <a:avLst/>
          </a:prstGeom>
        </p:spPr>
      </p:pic>
      <p:pic>
        <p:nvPicPr>
          <p:cNvPr id="150" name="Picture 149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5680614" y="5105020"/>
            <a:ext cx="216199" cy="191918"/>
          </a:xfrm>
          <a:prstGeom prst="rect">
            <a:avLst/>
          </a:prstGeom>
        </p:spPr>
      </p:pic>
      <p:pic>
        <p:nvPicPr>
          <p:cNvPr id="151" name="Picture 150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7112108" y="5107828"/>
            <a:ext cx="216199" cy="191918"/>
          </a:xfrm>
          <a:prstGeom prst="rect">
            <a:avLst/>
          </a:prstGeom>
        </p:spPr>
      </p:pic>
      <p:pic>
        <p:nvPicPr>
          <p:cNvPr id="152" name="Picture 151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6464668" y="2622529"/>
            <a:ext cx="216199" cy="191918"/>
          </a:xfrm>
          <a:prstGeom prst="rect">
            <a:avLst/>
          </a:prstGeom>
        </p:spPr>
      </p:pic>
      <p:pic>
        <p:nvPicPr>
          <p:cNvPr id="153" name="Picture 152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7562432" y="3594572"/>
            <a:ext cx="216199" cy="191918"/>
          </a:xfrm>
          <a:prstGeom prst="rect">
            <a:avLst/>
          </a:prstGeom>
        </p:spPr>
      </p:pic>
      <p:pic>
        <p:nvPicPr>
          <p:cNvPr id="154" name="Picture 153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7531103" y="5820604"/>
            <a:ext cx="216199" cy="191918"/>
          </a:xfrm>
          <a:prstGeom prst="rect">
            <a:avLst/>
          </a:prstGeom>
        </p:spPr>
      </p:pic>
      <p:pic>
        <p:nvPicPr>
          <p:cNvPr id="155" name="Picture 154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6525708" y="5836284"/>
            <a:ext cx="216199" cy="191918"/>
          </a:xfrm>
          <a:prstGeom prst="rect">
            <a:avLst/>
          </a:prstGeom>
        </p:spPr>
      </p:pic>
      <p:pic>
        <p:nvPicPr>
          <p:cNvPr id="156" name="Picture 155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6085996" y="5796766"/>
            <a:ext cx="216199" cy="191918"/>
          </a:xfrm>
          <a:prstGeom prst="rect">
            <a:avLst/>
          </a:prstGeom>
        </p:spPr>
      </p:pic>
      <p:pic>
        <p:nvPicPr>
          <p:cNvPr id="157" name="Picture 156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5096167" y="5796766"/>
            <a:ext cx="216199" cy="191918"/>
          </a:xfrm>
          <a:prstGeom prst="rect">
            <a:avLst/>
          </a:prstGeom>
        </p:spPr>
      </p:pic>
      <p:pic>
        <p:nvPicPr>
          <p:cNvPr id="158" name="Picture 157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4737491" y="5796766"/>
            <a:ext cx="216199" cy="191918"/>
          </a:xfrm>
          <a:prstGeom prst="rect">
            <a:avLst/>
          </a:prstGeom>
        </p:spPr>
      </p:pic>
      <p:pic>
        <p:nvPicPr>
          <p:cNvPr id="159" name="Picture 158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3749000" y="5829841"/>
            <a:ext cx="216199" cy="191918"/>
          </a:xfrm>
          <a:prstGeom prst="rect">
            <a:avLst/>
          </a:prstGeom>
        </p:spPr>
      </p:pic>
      <p:pic>
        <p:nvPicPr>
          <p:cNvPr id="160" name="Picture 159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3319315" y="5813989"/>
            <a:ext cx="216199" cy="191918"/>
          </a:xfrm>
          <a:prstGeom prst="rect">
            <a:avLst/>
          </a:prstGeom>
        </p:spPr>
      </p:pic>
      <p:pic>
        <p:nvPicPr>
          <p:cNvPr id="161" name="Picture 160" descr="smartphone-as-wifi-hotspot.png"/>
          <p:cNvPicPr>
            <a:picLocks noChangeAspect="1"/>
          </p:cNvPicPr>
          <p:nvPr/>
        </p:nvPicPr>
        <p:blipFill rotWithShape="1"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1"/>
          <a:stretch/>
        </p:blipFill>
        <p:spPr>
          <a:xfrm>
            <a:off x="2322452" y="5820604"/>
            <a:ext cx="216199" cy="191918"/>
          </a:xfrm>
          <a:prstGeom prst="rect">
            <a:avLst/>
          </a:prstGeom>
        </p:spPr>
      </p:pic>
      <p:sp>
        <p:nvSpPr>
          <p:cNvPr id="162" name="Rectangle 161"/>
          <p:cNvSpPr/>
          <p:nvPr/>
        </p:nvSpPr>
        <p:spPr>
          <a:xfrm>
            <a:off x="8481855" y="1092987"/>
            <a:ext cx="626649" cy="52969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sz="2000" dirty="0" smtClean="0">
                <a:latin typeface="Palatino"/>
                <a:cs typeface="Palatino"/>
              </a:rPr>
              <a:t>Système d’Information</a:t>
            </a:r>
            <a:endParaRPr lang="fr-FR" sz="2000" dirty="0">
              <a:latin typeface="Palatino"/>
              <a:cs typeface="Palatino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5497" y="2772216"/>
            <a:ext cx="999722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i="1" kern="1200" dirty="0" smtClean="0">
                <a:latin typeface="Palatino"/>
                <a:cs typeface="Palatino"/>
              </a:rPr>
              <a:t>Haute</a:t>
            </a:r>
          </a:p>
          <a:p>
            <a:pPr algn="ctr"/>
            <a:r>
              <a:rPr lang="fr-FR" sz="1600" i="1" kern="1200" dirty="0" smtClean="0">
                <a:latin typeface="Palatino"/>
                <a:cs typeface="Palatino"/>
              </a:rPr>
              <a:t>tension </a:t>
            </a:r>
            <a:endParaRPr lang="fr-FR" sz="1600" b="1" i="1" kern="1200" dirty="0" smtClean="0">
              <a:latin typeface="Palatino"/>
              <a:cs typeface="Palatino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5496" y="3717032"/>
            <a:ext cx="1042678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i="1" kern="1200" dirty="0" smtClean="0">
                <a:latin typeface="Palatino"/>
                <a:cs typeface="Palatino"/>
              </a:rPr>
              <a:t>Moyenne</a:t>
            </a:r>
          </a:p>
          <a:p>
            <a:pPr algn="ctr"/>
            <a:r>
              <a:rPr lang="fr-FR" sz="1600" i="1" kern="1200" dirty="0" smtClean="0">
                <a:latin typeface="Palatino"/>
                <a:cs typeface="Palatino"/>
              </a:rPr>
              <a:t>tension </a:t>
            </a:r>
            <a:endParaRPr lang="fr-FR" sz="1600" b="1" i="1" kern="1200" dirty="0" smtClean="0">
              <a:latin typeface="Palatino"/>
              <a:cs typeface="Palatino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3886" y="4808672"/>
            <a:ext cx="999722" cy="5847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i="1" kern="1200" dirty="0" smtClean="0">
                <a:latin typeface="Palatino"/>
                <a:cs typeface="Palatino"/>
              </a:rPr>
              <a:t>Basse</a:t>
            </a:r>
          </a:p>
          <a:p>
            <a:pPr algn="ctr"/>
            <a:r>
              <a:rPr lang="fr-FR" sz="1600" i="1" kern="1200" dirty="0" smtClean="0">
                <a:latin typeface="Palatino"/>
                <a:cs typeface="Palatino"/>
              </a:rPr>
              <a:t>tension </a:t>
            </a:r>
            <a:endParaRPr lang="fr-FR" sz="1600" b="1" i="1" kern="1200" dirty="0" smtClean="0">
              <a:latin typeface="Palatino"/>
              <a:cs typeface="Palatino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4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140" grpId="0" animBg="1"/>
      <p:bldP spid="16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smtClean="0">
                <a:solidFill>
                  <a:srgbClr val="FFFFFF"/>
                </a:solidFill>
                <a:latin typeface="Futura Condensed"/>
                <a:cs typeface="Futura Condensed"/>
              </a:rPr>
              <a:t>Mise en œuvre avec </a:t>
            </a:r>
            <a:r>
              <a:rPr lang="fr-FR" sz="4000" i="1" smtClean="0">
                <a:solidFill>
                  <a:srgbClr val="FFFFFF"/>
                </a:solidFill>
                <a:latin typeface="Futura Condensed"/>
                <a:cs typeface="Futura Condensed"/>
              </a:rPr>
              <a:t>ExecuteEA</a:t>
            </a:r>
          </a:p>
        </p:txBody>
      </p:sp>
      <p:sp>
        <p:nvSpPr>
          <p:cNvPr id="9" name="Rectangle 8"/>
          <p:cNvSpPr/>
          <p:nvPr/>
        </p:nvSpPr>
        <p:spPr>
          <a:xfrm>
            <a:off x="22401" y="6768752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77271"/>
            <a:ext cx="2133600" cy="365125"/>
          </a:xfrm>
        </p:spPr>
        <p:txBody>
          <a:bodyPr/>
          <a:lstStyle/>
          <a:p>
            <a:fld id="{3B2571F6-AC52-FE4A-858F-8E733552B19F}" type="slidenum">
              <a:rPr lang="fr-FR" smtClean="0"/>
              <a:t>30</a:t>
            </a:fld>
            <a:endParaRPr lang="fr-FR"/>
          </a:p>
        </p:txBody>
      </p:sp>
      <p:sp>
        <p:nvSpPr>
          <p:cNvPr id="7" name="Organigramme : Données 65"/>
          <p:cNvSpPr/>
          <p:nvPr/>
        </p:nvSpPr>
        <p:spPr>
          <a:xfrm>
            <a:off x="4670446" y="1915399"/>
            <a:ext cx="3954619" cy="778567"/>
          </a:xfrm>
          <a:prstGeom prst="flowChartInputOutpu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alatino"/>
              <a:cs typeface="Palatino"/>
            </a:endParaRPr>
          </a:p>
        </p:txBody>
      </p:sp>
      <p:sp>
        <p:nvSpPr>
          <p:cNvPr id="8" name="ZoneTexte 176"/>
          <p:cNvSpPr txBox="1"/>
          <p:nvPr/>
        </p:nvSpPr>
        <p:spPr>
          <a:xfrm>
            <a:off x="-421149" y="6525344"/>
            <a:ext cx="3361235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400" b="1" i="1" smtClean="0">
                <a:latin typeface="Palatino"/>
                <a:cs typeface="Palatino"/>
              </a:rPr>
              <a:t>Information</a:t>
            </a:r>
          </a:p>
        </p:txBody>
      </p:sp>
      <p:sp>
        <p:nvSpPr>
          <p:cNvPr id="10" name="ZoneTexte 177"/>
          <p:cNvSpPr txBox="1"/>
          <p:nvPr/>
        </p:nvSpPr>
        <p:spPr>
          <a:xfrm>
            <a:off x="2251402" y="6525924"/>
            <a:ext cx="3361235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400" b="1" i="1" smtClean="0">
                <a:latin typeface="Palatino"/>
                <a:cs typeface="Palatino"/>
              </a:rPr>
              <a:t>Processus</a:t>
            </a:r>
          </a:p>
        </p:txBody>
      </p:sp>
      <p:sp>
        <p:nvSpPr>
          <p:cNvPr id="11" name="ZoneTexte 68"/>
          <p:cNvSpPr txBox="1"/>
          <p:nvPr/>
        </p:nvSpPr>
        <p:spPr>
          <a:xfrm>
            <a:off x="2016154" y="4439106"/>
            <a:ext cx="3314497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"/>
                <a:cs typeface="Palatino"/>
              </a:rPr>
              <a:t>Vue Fonctionnelle</a:t>
            </a:r>
          </a:p>
        </p:txBody>
      </p:sp>
      <p:grpSp>
        <p:nvGrpSpPr>
          <p:cNvPr id="12" name="Grouper 2"/>
          <p:cNvGrpSpPr/>
          <p:nvPr/>
        </p:nvGrpSpPr>
        <p:grpSpPr>
          <a:xfrm>
            <a:off x="826134" y="5676223"/>
            <a:ext cx="6760430" cy="229171"/>
            <a:chOff x="-275530" y="1654587"/>
            <a:chExt cx="7237546" cy="279259"/>
          </a:xfrm>
        </p:grpSpPr>
        <p:cxnSp>
          <p:nvCxnSpPr>
            <p:cNvPr id="13" name="Connecteur droit avec flèche 186"/>
            <p:cNvCxnSpPr/>
            <p:nvPr/>
          </p:nvCxnSpPr>
          <p:spPr>
            <a:xfrm rot="10800000" flipH="1" flipV="1">
              <a:off x="-275530" y="1932669"/>
              <a:ext cx="7237546" cy="1177"/>
            </a:xfrm>
            <a:prstGeom prst="straightConnector1">
              <a:avLst/>
            </a:prstGeom>
            <a:ln w="19050" cmpd="sng">
              <a:solidFill>
                <a:schemeClr val="accent4">
                  <a:lumMod val="50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ZoneTexte 187"/>
            <p:cNvSpPr txBox="1"/>
            <p:nvPr/>
          </p:nvSpPr>
          <p:spPr>
            <a:xfrm>
              <a:off x="2031362" y="1654587"/>
              <a:ext cx="1656183" cy="225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Compatibilité</a:t>
              </a:r>
              <a:endParaRPr lang="fr-FR" sz="1050" b="1" smtClean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15" name="Organigramme : Données 65"/>
          <p:cNvSpPr/>
          <p:nvPr/>
        </p:nvSpPr>
        <p:spPr>
          <a:xfrm>
            <a:off x="80727" y="1912474"/>
            <a:ext cx="4891257" cy="778567"/>
          </a:xfrm>
          <a:prstGeom prst="flowChartInputOutpu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alatino"/>
              <a:cs typeface="Palatino"/>
            </a:endParaRPr>
          </a:p>
        </p:txBody>
      </p:sp>
      <p:sp>
        <p:nvSpPr>
          <p:cNvPr id="16" name="Organigramme : Données 65"/>
          <p:cNvSpPr/>
          <p:nvPr/>
        </p:nvSpPr>
        <p:spPr>
          <a:xfrm>
            <a:off x="2071735" y="1914122"/>
            <a:ext cx="4690044" cy="778567"/>
          </a:xfrm>
          <a:prstGeom prst="flowChartInputOutpu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alatino"/>
              <a:cs typeface="Palatino"/>
            </a:endParaRPr>
          </a:p>
        </p:txBody>
      </p:sp>
      <p:sp>
        <p:nvSpPr>
          <p:cNvPr id="17" name="Organigramme : Données 65"/>
          <p:cNvSpPr/>
          <p:nvPr/>
        </p:nvSpPr>
        <p:spPr>
          <a:xfrm>
            <a:off x="4552858" y="3968091"/>
            <a:ext cx="4017308" cy="778567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alatino"/>
              <a:cs typeface="Palatino"/>
            </a:endParaRPr>
          </a:p>
        </p:txBody>
      </p:sp>
      <p:sp>
        <p:nvSpPr>
          <p:cNvPr id="18" name="Organigramme : Données 65"/>
          <p:cNvSpPr/>
          <p:nvPr/>
        </p:nvSpPr>
        <p:spPr>
          <a:xfrm>
            <a:off x="30254" y="3965166"/>
            <a:ext cx="4367251" cy="778567"/>
          </a:xfrm>
          <a:prstGeom prst="flowChartInputOutp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alatino"/>
              <a:cs typeface="Palatino"/>
            </a:endParaRPr>
          </a:p>
        </p:txBody>
      </p:sp>
      <p:sp>
        <p:nvSpPr>
          <p:cNvPr id="19" name="Organigramme : Données 65"/>
          <p:cNvSpPr/>
          <p:nvPr/>
        </p:nvSpPr>
        <p:spPr>
          <a:xfrm>
            <a:off x="1942386" y="3966443"/>
            <a:ext cx="4437418" cy="778567"/>
          </a:xfrm>
          <a:prstGeom prst="flowChartInputOut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alatino"/>
              <a:cs typeface="Palatino"/>
            </a:endParaRPr>
          </a:p>
        </p:txBody>
      </p:sp>
      <p:sp>
        <p:nvSpPr>
          <p:cNvPr id="20" name="ZoneTexte 67"/>
          <p:cNvSpPr txBox="1"/>
          <p:nvPr/>
        </p:nvSpPr>
        <p:spPr>
          <a:xfrm rot="18930468">
            <a:off x="7195978" y="2293451"/>
            <a:ext cx="2239989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b="1" smtClean="0">
                <a:latin typeface="Palatino"/>
                <a:cs typeface="Palatino"/>
              </a:rPr>
              <a:t>VUE MÉTIER</a:t>
            </a:r>
          </a:p>
        </p:txBody>
      </p:sp>
      <p:sp>
        <p:nvSpPr>
          <p:cNvPr id="21" name="Organigramme : Données 65"/>
          <p:cNvSpPr/>
          <p:nvPr/>
        </p:nvSpPr>
        <p:spPr>
          <a:xfrm>
            <a:off x="4427984" y="5722637"/>
            <a:ext cx="4189412" cy="778567"/>
          </a:xfrm>
          <a:prstGeom prst="flowChartInputOutp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alatino"/>
              <a:cs typeface="Palatino"/>
            </a:endParaRPr>
          </a:p>
        </p:txBody>
      </p:sp>
      <p:sp>
        <p:nvSpPr>
          <p:cNvPr id="22" name="Organigramme : Données 65"/>
          <p:cNvSpPr/>
          <p:nvPr/>
        </p:nvSpPr>
        <p:spPr>
          <a:xfrm>
            <a:off x="108674" y="5716537"/>
            <a:ext cx="3821701" cy="778567"/>
          </a:xfrm>
          <a:prstGeom prst="flowChartInputOutp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alatino"/>
              <a:cs typeface="Palatino"/>
            </a:endParaRPr>
          </a:p>
        </p:txBody>
      </p:sp>
      <p:sp>
        <p:nvSpPr>
          <p:cNvPr id="23" name="Organigramme : Données 65"/>
          <p:cNvSpPr/>
          <p:nvPr/>
        </p:nvSpPr>
        <p:spPr>
          <a:xfrm>
            <a:off x="2048218" y="5720989"/>
            <a:ext cx="4459384" cy="778567"/>
          </a:xfrm>
          <a:prstGeom prst="flowChartInputOutpu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alatino"/>
              <a:cs typeface="Palatino"/>
            </a:endParaRPr>
          </a:p>
        </p:txBody>
      </p:sp>
      <p:sp>
        <p:nvSpPr>
          <p:cNvPr id="24" name="ZoneTexte 67"/>
          <p:cNvSpPr txBox="1"/>
          <p:nvPr/>
        </p:nvSpPr>
        <p:spPr>
          <a:xfrm rot="18831016">
            <a:off x="7174818" y="4352337"/>
            <a:ext cx="2239989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b="1" smtClean="0">
                <a:latin typeface="Palatino"/>
                <a:cs typeface="Palatino"/>
              </a:rPr>
              <a:t>VUE FONCTIONNELLE</a:t>
            </a:r>
          </a:p>
        </p:txBody>
      </p:sp>
      <p:sp>
        <p:nvSpPr>
          <p:cNvPr id="25" name="ZoneTexte 67"/>
          <p:cNvSpPr txBox="1"/>
          <p:nvPr/>
        </p:nvSpPr>
        <p:spPr>
          <a:xfrm rot="18992575">
            <a:off x="7184018" y="6118251"/>
            <a:ext cx="2239988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b="1" smtClean="0">
                <a:latin typeface="Palatino"/>
                <a:cs typeface="Palatino"/>
              </a:rPr>
              <a:t>VUE APPLICATIVE</a:t>
            </a:r>
          </a:p>
        </p:txBody>
      </p:sp>
      <p:sp>
        <p:nvSpPr>
          <p:cNvPr id="26" name="ZoneTexte 177"/>
          <p:cNvSpPr txBox="1"/>
          <p:nvPr/>
        </p:nvSpPr>
        <p:spPr>
          <a:xfrm>
            <a:off x="5143623" y="6525344"/>
            <a:ext cx="3361235" cy="21544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400" b="1" i="1" smtClean="0">
                <a:latin typeface="Palatino"/>
                <a:cs typeface="Palatino"/>
              </a:rPr>
              <a:t>Objectif</a:t>
            </a:r>
            <a:endParaRPr lang="fr-FR" sz="1600" b="1" i="1" smtClean="0">
              <a:latin typeface="Palatino"/>
              <a:cs typeface="Palatino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4716016" y="5756969"/>
            <a:ext cx="1067428" cy="439263"/>
          </a:xfrm>
          <a:prstGeom prst="cub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600" smtClean="0">
                <a:latin typeface="Palatino"/>
                <a:cs typeface="Palatino"/>
              </a:rPr>
              <a:t>MiniZinc</a:t>
            </a:r>
          </a:p>
        </p:txBody>
      </p:sp>
      <p:sp>
        <p:nvSpPr>
          <p:cNvPr id="28" name="Organigramme : Disque magnétique 30"/>
          <p:cNvSpPr/>
          <p:nvPr/>
        </p:nvSpPr>
        <p:spPr>
          <a:xfrm>
            <a:off x="2773703" y="5512541"/>
            <a:ext cx="1840565" cy="753820"/>
          </a:xfrm>
          <a:prstGeom prst="flowChartMagneticDisk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fr-FR" sz="1400" smtClean="0">
                <a:latin typeface="Palatino"/>
                <a:cs typeface="Palatino"/>
              </a:rPr>
              <a:t>Applications existantes</a:t>
            </a:r>
          </a:p>
        </p:txBody>
      </p:sp>
      <p:sp>
        <p:nvSpPr>
          <p:cNvPr id="29" name="Carré corné 104"/>
          <p:cNvSpPr/>
          <p:nvPr/>
        </p:nvSpPr>
        <p:spPr>
          <a:xfrm rot="10800000" flipH="1">
            <a:off x="1623265" y="5713373"/>
            <a:ext cx="333643" cy="351749"/>
          </a:xfrm>
          <a:prstGeom prst="foldedCorner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Palatino"/>
              <a:cs typeface="Palatino"/>
            </a:endParaRPr>
          </a:p>
        </p:txBody>
      </p:sp>
      <p:sp>
        <p:nvSpPr>
          <p:cNvPr id="30" name="Carré corné 105"/>
          <p:cNvSpPr/>
          <p:nvPr/>
        </p:nvSpPr>
        <p:spPr>
          <a:xfrm rot="10800000" flipH="1">
            <a:off x="941507" y="5857137"/>
            <a:ext cx="333643" cy="351749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50928" y="5996730"/>
            <a:ext cx="1076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smtClean="0">
                <a:latin typeface="Palatino"/>
                <a:cs typeface="Palatino"/>
              </a:rPr>
              <a:t>Format MiniZinc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9512" y="6252824"/>
            <a:ext cx="2308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smtClean="0">
                <a:latin typeface="Palatino"/>
                <a:cs typeface="Palatino"/>
              </a:rPr>
              <a:t>Formats applicatifs existants</a:t>
            </a:r>
          </a:p>
        </p:txBody>
      </p:sp>
      <p:cxnSp>
        <p:nvCxnSpPr>
          <p:cNvPr id="34" name="Connecteur droit avec flèche 154"/>
          <p:cNvCxnSpPr/>
          <p:nvPr/>
        </p:nvCxnSpPr>
        <p:spPr>
          <a:xfrm flipH="1" flipV="1">
            <a:off x="1868861" y="2275323"/>
            <a:ext cx="640716" cy="1910"/>
          </a:xfrm>
          <a:prstGeom prst="straightConnector1">
            <a:avLst/>
          </a:prstGeom>
          <a:ln w="28575" cmpd="sng">
            <a:solidFill>
              <a:srgbClr val="40315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1619672" y="4230408"/>
            <a:ext cx="1529769" cy="206704"/>
            <a:chOff x="2261677" y="1991995"/>
            <a:chExt cx="1637732" cy="251882"/>
          </a:xfrm>
        </p:grpSpPr>
        <p:cxnSp>
          <p:nvCxnSpPr>
            <p:cNvPr id="37" name="Connecteur droit avec flèche 154"/>
            <p:cNvCxnSpPr/>
            <p:nvPr/>
          </p:nvCxnSpPr>
          <p:spPr>
            <a:xfrm flipH="1" flipV="1">
              <a:off x="2692400" y="2241550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ZoneTexte 151"/>
            <p:cNvSpPr txBox="1"/>
            <p:nvPr/>
          </p:nvSpPr>
          <p:spPr>
            <a:xfrm>
              <a:off x="2261677" y="1991995"/>
              <a:ext cx="1637732" cy="225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Utilise</a:t>
              </a:r>
              <a:endParaRPr lang="fr-FR" sz="14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616226" y="5756969"/>
            <a:ext cx="1529769" cy="206704"/>
            <a:chOff x="2271446" y="1991995"/>
            <a:chExt cx="1637732" cy="251882"/>
          </a:xfrm>
        </p:grpSpPr>
        <p:cxnSp>
          <p:nvCxnSpPr>
            <p:cNvPr id="40" name="Connecteur droit avec flèche 154"/>
            <p:cNvCxnSpPr/>
            <p:nvPr/>
          </p:nvCxnSpPr>
          <p:spPr>
            <a:xfrm flipH="1" flipV="1">
              <a:off x="2692400" y="2241550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151"/>
            <p:cNvSpPr txBox="1"/>
            <p:nvPr/>
          </p:nvSpPr>
          <p:spPr>
            <a:xfrm>
              <a:off x="2271446" y="1991995"/>
              <a:ext cx="1637732" cy="225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Utilise</a:t>
              </a:r>
              <a:endParaRPr lang="fr-FR" sz="14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8165" y="2740575"/>
            <a:ext cx="1529769" cy="921703"/>
            <a:chOff x="343743" y="2798680"/>
            <a:chExt cx="1637732" cy="1322826"/>
          </a:xfrm>
        </p:grpSpPr>
        <p:sp>
          <p:nvSpPr>
            <p:cNvPr id="49" name="ZoneTexte 151"/>
            <p:cNvSpPr txBox="1"/>
            <p:nvPr/>
          </p:nvSpPr>
          <p:spPr>
            <a:xfrm>
              <a:off x="343743" y="3213802"/>
              <a:ext cx="1637732" cy="2650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>
                  <a:solidFill>
                    <a:srgbClr val="403152"/>
                  </a:solidFill>
                  <a:latin typeface="Palatino"/>
                  <a:cs typeface="Palatino"/>
                </a:rPr>
                <a:t>R</a:t>
              </a:r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affine</a:t>
              </a:r>
              <a:endParaRPr lang="fr-FR" sz="14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  <p:cxnSp>
          <p:nvCxnSpPr>
            <p:cNvPr id="50" name="Connecteur droit avec flèche 154"/>
            <p:cNvCxnSpPr/>
            <p:nvPr/>
          </p:nvCxnSpPr>
          <p:spPr>
            <a:xfrm flipV="1">
              <a:off x="828180" y="2798680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795426" y="4716105"/>
            <a:ext cx="1529769" cy="1037495"/>
            <a:chOff x="363281" y="2798680"/>
            <a:chExt cx="1637732" cy="1322826"/>
          </a:xfrm>
        </p:grpSpPr>
        <p:sp>
          <p:nvSpPr>
            <p:cNvPr id="52" name="ZoneTexte 151"/>
            <p:cNvSpPr txBox="1"/>
            <p:nvPr/>
          </p:nvSpPr>
          <p:spPr>
            <a:xfrm>
              <a:off x="363281" y="3224023"/>
              <a:ext cx="1637732" cy="2354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Raffine</a:t>
              </a:r>
              <a:endParaRPr lang="fr-FR" sz="14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  <p:cxnSp>
          <p:nvCxnSpPr>
            <p:cNvPr id="53" name="Connecteur droit avec flèche 154"/>
            <p:cNvCxnSpPr/>
            <p:nvPr/>
          </p:nvCxnSpPr>
          <p:spPr>
            <a:xfrm flipV="1">
              <a:off x="828180" y="2798680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3865467" y="2662544"/>
            <a:ext cx="1529769" cy="564679"/>
            <a:chOff x="363281" y="2798680"/>
            <a:chExt cx="1637732" cy="1322826"/>
          </a:xfrm>
        </p:grpSpPr>
        <p:sp>
          <p:nvSpPr>
            <p:cNvPr id="55" name="ZoneTexte 151"/>
            <p:cNvSpPr txBox="1"/>
            <p:nvPr/>
          </p:nvSpPr>
          <p:spPr>
            <a:xfrm>
              <a:off x="363281" y="3420387"/>
              <a:ext cx="1637732" cy="4326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Raffine</a:t>
              </a:r>
              <a:endParaRPr lang="fr-FR" sz="14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  <p:cxnSp>
          <p:nvCxnSpPr>
            <p:cNvPr id="56" name="Connecteur droit avec flèche 154"/>
            <p:cNvCxnSpPr/>
            <p:nvPr/>
          </p:nvCxnSpPr>
          <p:spPr>
            <a:xfrm flipV="1">
              <a:off x="828180" y="2798680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6669673" y="2726453"/>
            <a:ext cx="1529769" cy="1085564"/>
            <a:chOff x="333974" y="2798680"/>
            <a:chExt cx="1637732" cy="1322826"/>
          </a:xfrm>
        </p:grpSpPr>
        <p:sp>
          <p:nvSpPr>
            <p:cNvPr id="58" name="ZoneTexte 151"/>
            <p:cNvSpPr txBox="1"/>
            <p:nvPr/>
          </p:nvSpPr>
          <p:spPr>
            <a:xfrm>
              <a:off x="333974" y="3213802"/>
              <a:ext cx="1637732" cy="225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Raffine</a:t>
              </a:r>
              <a:endParaRPr lang="fr-FR" sz="14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  <p:cxnSp>
          <p:nvCxnSpPr>
            <p:cNvPr id="59" name="Connecteur droit avec flèche 154"/>
            <p:cNvCxnSpPr/>
            <p:nvPr/>
          </p:nvCxnSpPr>
          <p:spPr>
            <a:xfrm flipV="1">
              <a:off x="828180" y="2798680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714591" y="4648444"/>
            <a:ext cx="1529769" cy="864097"/>
            <a:chOff x="353512" y="2798680"/>
            <a:chExt cx="1637732" cy="1052955"/>
          </a:xfrm>
        </p:grpSpPr>
        <p:sp>
          <p:nvSpPr>
            <p:cNvPr id="61" name="ZoneTexte 151"/>
            <p:cNvSpPr txBox="1"/>
            <p:nvPr/>
          </p:nvSpPr>
          <p:spPr>
            <a:xfrm>
              <a:off x="353512" y="3184495"/>
              <a:ext cx="1637732" cy="225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Raffine</a:t>
              </a:r>
              <a:endParaRPr lang="fr-FR" sz="14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  <p:cxnSp>
          <p:nvCxnSpPr>
            <p:cNvPr id="62" name="Connecteur droit avec flèche 154"/>
            <p:cNvCxnSpPr/>
            <p:nvPr/>
          </p:nvCxnSpPr>
          <p:spPr>
            <a:xfrm flipV="1">
              <a:off x="828180" y="2798680"/>
              <a:ext cx="8023" cy="1052955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6498615" y="4648444"/>
            <a:ext cx="1529769" cy="1085564"/>
            <a:chOff x="403595" y="2798680"/>
            <a:chExt cx="1637732" cy="1322826"/>
          </a:xfrm>
        </p:grpSpPr>
        <p:sp>
          <p:nvSpPr>
            <p:cNvPr id="64" name="ZoneTexte 151"/>
            <p:cNvSpPr txBox="1"/>
            <p:nvPr/>
          </p:nvSpPr>
          <p:spPr>
            <a:xfrm>
              <a:off x="403595" y="3418951"/>
              <a:ext cx="1637732" cy="2250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Raffine</a:t>
              </a:r>
              <a:endParaRPr lang="fr-FR" sz="14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  <p:cxnSp>
          <p:nvCxnSpPr>
            <p:cNvPr id="65" name="Connecteur droit avec flèche 154"/>
            <p:cNvCxnSpPr/>
            <p:nvPr/>
          </p:nvCxnSpPr>
          <p:spPr>
            <a:xfrm flipV="1">
              <a:off x="828180" y="2798680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9" name="Picture 68" descr="processus_affect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03" y="1075437"/>
            <a:ext cx="3166449" cy="1345451"/>
          </a:xfrm>
          <a:prstGeom prst="rect">
            <a:avLst/>
          </a:prstGeom>
        </p:spPr>
      </p:pic>
      <p:pic>
        <p:nvPicPr>
          <p:cNvPr id="70" name="Picture 69" descr="objectif_metier_gestion_flot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412776"/>
            <a:ext cx="1799493" cy="653042"/>
          </a:xfrm>
          <a:prstGeom prst="rect">
            <a:avLst/>
          </a:prstGeom>
        </p:spPr>
      </p:pic>
      <p:pic>
        <p:nvPicPr>
          <p:cNvPr id="71" name="Picture 70" descr="fonctions_gestion_flot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48" y="3136276"/>
            <a:ext cx="2491183" cy="1518436"/>
          </a:xfrm>
          <a:prstGeom prst="rect">
            <a:avLst/>
          </a:prstGeom>
        </p:spPr>
      </p:pic>
      <p:pic>
        <p:nvPicPr>
          <p:cNvPr id="72" name="Picture 71" descr="objectif_applicatif_gestion_flot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77" y="5445224"/>
            <a:ext cx="1715539" cy="705016"/>
          </a:xfrm>
          <a:prstGeom prst="rect">
            <a:avLst/>
          </a:prstGeom>
        </p:spPr>
      </p:pic>
      <p:pic>
        <p:nvPicPr>
          <p:cNvPr id="73" name="Picture 72" descr="objectif_fonctionnel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45"/>
          <a:stretch/>
        </p:blipFill>
        <p:spPr>
          <a:xfrm>
            <a:off x="6381245" y="3812017"/>
            <a:ext cx="1726893" cy="836427"/>
          </a:xfrm>
          <a:prstGeom prst="rect">
            <a:avLst/>
          </a:prstGeom>
        </p:spPr>
      </p:pic>
      <p:pic>
        <p:nvPicPr>
          <p:cNvPr id="74" name="Picture 73" descr="information_fonction_gestion_flot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236555"/>
            <a:ext cx="1606039" cy="1337621"/>
          </a:xfrm>
          <a:prstGeom prst="rect">
            <a:avLst/>
          </a:prstGeom>
        </p:spPr>
      </p:pic>
      <p:pic>
        <p:nvPicPr>
          <p:cNvPr id="75" name="Picture 74" descr="concepts_gestion_flott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79833"/>
            <a:ext cx="2051348" cy="1169047"/>
          </a:xfrm>
          <a:prstGeom prst="rect">
            <a:avLst/>
          </a:prstGeom>
        </p:spPr>
      </p:pic>
      <p:sp>
        <p:nvSpPr>
          <p:cNvPr id="76" name="ZoneTexte 151"/>
          <p:cNvSpPr txBox="1"/>
          <p:nvPr/>
        </p:nvSpPr>
        <p:spPr>
          <a:xfrm>
            <a:off x="1530063" y="2060848"/>
            <a:ext cx="1529769" cy="184666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b="1" smtClean="0">
                <a:solidFill>
                  <a:srgbClr val="403152"/>
                </a:solidFill>
                <a:latin typeface="Palatino"/>
                <a:cs typeface="Palatino"/>
              </a:rPr>
              <a:t>Utilise</a:t>
            </a:r>
            <a:endParaRPr lang="fr-FR" sz="1400" b="1" smtClean="0">
              <a:solidFill>
                <a:srgbClr val="403152"/>
              </a:solidFill>
              <a:latin typeface="Palatino"/>
              <a:cs typeface="Palatino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652120" y="2020198"/>
            <a:ext cx="1529770" cy="258584"/>
            <a:chOff x="5652120" y="2020198"/>
            <a:chExt cx="1529770" cy="258584"/>
          </a:xfrm>
        </p:grpSpPr>
        <p:cxnSp>
          <p:nvCxnSpPr>
            <p:cNvPr id="43" name="Connecteur droit avec flèche 154"/>
            <p:cNvCxnSpPr/>
            <p:nvPr/>
          </p:nvCxnSpPr>
          <p:spPr>
            <a:xfrm flipH="1" flipV="1">
              <a:off x="6084168" y="2276872"/>
              <a:ext cx="640716" cy="1910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ZoneTexte 151"/>
            <p:cNvSpPr txBox="1"/>
            <p:nvPr/>
          </p:nvSpPr>
          <p:spPr>
            <a:xfrm>
              <a:off x="5652120" y="2020198"/>
              <a:ext cx="152977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Rempli par</a:t>
              </a:r>
              <a:endParaRPr lang="fr-FR" sz="12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195114" y="4106520"/>
            <a:ext cx="1529770" cy="258584"/>
            <a:chOff x="5652120" y="2020198"/>
            <a:chExt cx="1529770" cy="258584"/>
          </a:xfrm>
        </p:grpSpPr>
        <p:cxnSp>
          <p:nvCxnSpPr>
            <p:cNvPr id="80" name="Connecteur droit avec flèche 154"/>
            <p:cNvCxnSpPr/>
            <p:nvPr/>
          </p:nvCxnSpPr>
          <p:spPr>
            <a:xfrm flipH="1" flipV="1">
              <a:off x="6084168" y="2276872"/>
              <a:ext cx="640716" cy="1910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ZoneTexte 151"/>
            <p:cNvSpPr txBox="1"/>
            <p:nvPr/>
          </p:nvSpPr>
          <p:spPr>
            <a:xfrm>
              <a:off x="5652120" y="2020198"/>
              <a:ext cx="152977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Rempli par</a:t>
              </a:r>
              <a:endParaRPr lang="fr-FR" sz="12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436096" y="5763175"/>
            <a:ext cx="1529770" cy="258584"/>
            <a:chOff x="5652120" y="2020198"/>
            <a:chExt cx="1529770" cy="258584"/>
          </a:xfrm>
        </p:grpSpPr>
        <p:cxnSp>
          <p:nvCxnSpPr>
            <p:cNvPr id="83" name="Connecteur droit avec flèche 154"/>
            <p:cNvCxnSpPr/>
            <p:nvPr/>
          </p:nvCxnSpPr>
          <p:spPr>
            <a:xfrm flipH="1" flipV="1">
              <a:off x="6084168" y="2276872"/>
              <a:ext cx="640716" cy="1910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ZoneTexte 151"/>
            <p:cNvSpPr txBox="1"/>
            <p:nvPr/>
          </p:nvSpPr>
          <p:spPr>
            <a:xfrm>
              <a:off x="5652120" y="2020198"/>
              <a:ext cx="1529770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smtClean="0">
                  <a:solidFill>
                    <a:srgbClr val="403152"/>
                  </a:solidFill>
                  <a:latin typeface="Palatino"/>
                  <a:cs typeface="Palatino"/>
                </a:rPr>
                <a:t>Rempli par</a:t>
              </a:r>
              <a:endParaRPr lang="fr-FR" sz="1200" b="1" smtClean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85" name="Rectangle 84"/>
          <p:cNvSpPr/>
          <p:nvPr/>
        </p:nvSpPr>
        <p:spPr>
          <a:xfrm>
            <a:off x="0" y="970593"/>
            <a:ext cx="9144000" cy="5784048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Oval 85"/>
          <p:cNvSpPr/>
          <p:nvPr/>
        </p:nvSpPr>
        <p:spPr>
          <a:xfrm>
            <a:off x="4427984" y="3029819"/>
            <a:ext cx="1077093" cy="831815"/>
          </a:xfrm>
          <a:prstGeom prst="ellipse">
            <a:avLst/>
          </a:prstGeom>
          <a:noFill/>
          <a:ln w="19050" cmpd="sng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7" name="Picture 86" descr="oclConstrain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29981"/>
            <a:ext cx="4202773" cy="1782995"/>
          </a:xfrm>
          <a:prstGeom prst="rect">
            <a:avLst/>
          </a:prstGeom>
          <a:ln w="28575" cmpd="sng">
            <a:solidFill>
              <a:srgbClr val="800000"/>
            </a:solidFill>
            <a:prstDash val="solid"/>
          </a:ln>
        </p:spPr>
      </p:pic>
      <p:sp>
        <p:nvSpPr>
          <p:cNvPr id="88" name="Oval 87"/>
          <p:cNvSpPr/>
          <p:nvPr/>
        </p:nvSpPr>
        <p:spPr>
          <a:xfrm>
            <a:off x="4572000" y="5549513"/>
            <a:ext cx="1412198" cy="831815"/>
          </a:xfrm>
          <a:prstGeom prst="ellipse">
            <a:avLst/>
          </a:prstGeom>
          <a:noFill/>
          <a:ln w="19050" cmpd="sng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Picture 89" descr="minizinc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76" y="4230408"/>
            <a:ext cx="3441692" cy="1476354"/>
          </a:xfrm>
          <a:prstGeom prst="rect">
            <a:avLst/>
          </a:prstGeom>
          <a:ln w="28575" cmpd="sng">
            <a:solidFill>
              <a:schemeClr val="accent1"/>
            </a:solidFill>
            <a:prstDash val="solid"/>
          </a:ln>
        </p:spPr>
      </p:pic>
      <p:sp>
        <p:nvSpPr>
          <p:cNvPr id="91" name="Oval 90"/>
          <p:cNvSpPr/>
          <p:nvPr/>
        </p:nvSpPr>
        <p:spPr>
          <a:xfrm>
            <a:off x="1380171" y="5538401"/>
            <a:ext cx="871231" cy="719144"/>
          </a:xfrm>
          <a:prstGeom prst="ellipse">
            <a:avLst/>
          </a:prstGeom>
          <a:noFill/>
          <a:ln w="19050" cmpd="sng">
            <a:solidFill>
              <a:srgbClr val="8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" name="Picture 91" descr="format_minizinc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5" y="4640778"/>
            <a:ext cx="2600355" cy="1020470"/>
          </a:xfrm>
          <a:prstGeom prst="rect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</p:pic>
      <p:cxnSp>
        <p:nvCxnSpPr>
          <p:cNvPr id="94" name="Curved Connector 93"/>
          <p:cNvCxnSpPr>
            <a:stCxn id="87" idx="1"/>
            <a:endCxn id="90" idx="1"/>
          </p:cNvCxnSpPr>
          <p:nvPr/>
        </p:nvCxnSpPr>
        <p:spPr>
          <a:xfrm rot="10800000" flipH="1" flipV="1">
            <a:off x="4427984" y="2321479"/>
            <a:ext cx="14692" cy="2647106"/>
          </a:xfrm>
          <a:prstGeom prst="curvedConnector3">
            <a:avLst>
              <a:gd name="adj1" fmla="val -6101307"/>
            </a:avLst>
          </a:prstGeom>
          <a:ln w="28575" cmpd="sng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423123" y="3290501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97" name="TextBox 96"/>
          <p:cNvSpPr txBox="1"/>
          <p:nvPr/>
        </p:nvSpPr>
        <p:spPr>
          <a:xfrm>
            <a:off x="2670303" y="3430741"/>
            <a:ext cx="1613665" cy="523220"/>
          </a:xfrm>
          <a:prstGeom prst="rect">
            <a:avLst/>
          </a:prstGeom>
          <a:solidFill>
            <a:srgbClr val="FFFFFF"/>
          </a:solidFill>
          <a:ln w="28575" cmpd="sng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smtClean="0">
                <a:latin typeface="Palatino"/>
                <a:cs typeface="Palatino"/>
              </a:rPr>
              <a:t>Transformation</a:t>
            </a:r>
          </a:p>
          <a:p>
            <a:pPr algn="ctr"/>
            <a:r>
              <a:rPr lang="fr-FR" sz="1400" smtClean="0">
                <a:latin typeface="Palatino"/>
                <a:cs typeface="Palatino"/>
              </a:rPr>
              <a:t>de modèle</a:t>
            </a:r>
            <a:endParaRPr lang="fr-FR" sz="140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85699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8" grpId="0" animBg="1"/>
      <p:bldP spid="91" grpId="0" animBg="1"/>
      <p:bldP spid="9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>
                <a:solidFill>
                  <a:srgbClr val="FFFFFF"/>
                </a:solidFill>
                <a:latin typeface="Futura Condensed"/>
                <a:cs typeface="Futura Condensed"/>
              </a:rPr>
              <a:t>Intégration et analyse de la structure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fr-FR" smtClean="0"/>
              <a:t>31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 9"/>
          <p:cNvGrpSpPr/>
          <p:nvPr/>
        </p:nvGrpSpPr>
        <p:grpSpPr>
          <a:xfrm>
            <a:off x="2313570" y="2247348"/>
            <a:ext cx="1451510" cy="830493"/>
            <a:chOff x="775112" y="1704589"/>
            <a:chExt cx="1553446" cy="85198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775112" y="1704589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type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Véhicule électrique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75112" y="2394933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7874" y="2233289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839" y="2499386"/>
            <a:ext cx="1965105" cy="829479"/>
            <a:chOff x="619072" y="599380"/>
            <a:chExt cx="1553447" cy="85094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9" name="Rectangle 18"/>
            <p:cNvSpPr/>
            <p:nvPr/>
          </p:nvSpPr>
          <p:spPr>
            <a:xfrm>
              <a:off x="621834" y="599380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intervues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Transformation  Acceleo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9072" y="1288684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1834" y="1127041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449286" y="1294603"/>
            <a:ext cx="1451510" cy="830493"/>
            <a:chOff x="775112" y="1704589"/>
            <a:chExt cx="1553446" cy="85198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775112" y="1704589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type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Tournées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75112" y="2394933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77874" y="2233289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2738063" y="3085206"/>
            <a:ext cx="0" cy="200770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48" idx="2"/>
          </p:cNvCxnSpPr>
          <p:nvPr/>
        </p:nvCxnSpPr>
        <p:spPr>
          <a:xfrm flipV="1">
            <a:off x="2173751" y="2125096"/>
            <a:ext cx="0" cy="296781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000449" y="3077691"/>
            <a:ext cx="173302" cy="751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866972" y="3696581"/>
            <a:ext cx="871091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47" idx="3"/>
            <a:endCxn id="15" idx="0"/>
          </p:cNvCxnSpPr>
          <p:nvPr/>
        </p:nvCxnSpPr>
        <p:spPr>
          <a:xfrm>
            <a:off x="2898216" y="1551777"/>
            <a:ext cx="2689161" cy="693515"/>
          </a:xfrm>
          <a:prstGeom prst="bent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753332" y="2212246"/>
            <a:ext cx="100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consomme</a:t>
            </a:r>
            <a:endParaRPr lang="fr-FR" sz="1400">
              <a:latin typeface="Palatino"/>
              <a:cs typeface="Palatino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5224631" y="2888079"/>
            <a:ext cx="22390" cy="2008615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874931" y="3794915"/>
            <a:ext cx="349700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1" idx="3"/>
            <a:endCxn id="15" idx="1"/>
          </p:cNvCxnSpPr>
          <p:nvPr/>
        </p:nvCxnSpPr>
        <p:spPr>
          <a:xfrm flipV="1">
            <a:off x="3762500" y="2502466"/>
            <a:ext cx="868109" cy="205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84892" y="1904541"/>
            <a:ext cx="100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consomme</a:t>
            </a:r>
            <a:endParaRPr lang="fr-FR" sz="1400">
              <a:latin typeface="Palatino"/>
              <a:cs typeface="Palatino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006028" y="3439407"/>
            <a:ext cx="1965105" cy="829479"/>
            <a:chOff x="619072" y="599380"/>
            <a:chExt cx="1553447" cy="85094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9" name="Rectangle 38"/>
            <p:cNvSpPr/>
            <p:nvPr/>
          </p:nvSpPr>
          <p:spPr>
            <a:xfrm>
              <a:off x="621834" y="599380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intervues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Transformation  Acceleo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19072" y="1288684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21834" y="1127041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6555365" y="2247348"/>
            <a:ext cx="100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produit</a:t>
            </a:r>
            <a:endParaRPr lang="fr-FR" sz="1400">
              <a:latin typeface="Palatino"/>
              <a:cs typeface="Palatino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6564533" y="2537568"/>
            <a:ext cx="868109" cy="205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534702" y="2631331"/>
            <a:ext cx="0" cy="1838352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502609" y="4092860"/>
            <a:ext cx="87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Palatino"/>
                <a:cs typeface="Palatino"/>
              </a:rPr>
              <a:t>raffine</a:t>
            </a:r>
            <a:endParaRPr lang="fr-FR" sz="1400" dirty="0">
              <a:latin typeface="Palatino"/>
              <a:cs typeface="Palatino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244639" y="2267012"/>
            <a:ext cx="1179689" cy="830493"/>
            <a:chOff x="775112" y="1704589"/>
            <a:chExt cx="1553446" cy="85198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3" name="Rectangle 22"/>
            <p:cNvSpPr/>
            <p:nvPr/>
          </p:nvSpPr>
          <p:spPr>
            <a:xfrm>
              <a:off x="775112" y="1704589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 type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Affectation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75112" y="2394933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7874" y="2233289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935158" y="1020147"/>
            <a:ext cx="1986847" cy="992061"/>
            <a:chOff x="6921047" y="1288256"/>
            <a:chExt cx="1986847" cy="992061"/>
          </a:xfrm>
          <a:solidFill>
            <a:srgbClr val="953735"/>
          </a:solidFill>
        </p:grpSpPr>
        <p:grpSp>
          <p:nvGrpSpPr>
            <p:cNvPr id="26" name="Group 25"/>
            <p:cNvGrpSpPr/>
            <p:nvPr/>
          </p:nvGrpSpPr>
          <p:grpSpPr>
            <a:xfrm>
              <a:off x="6921047" y="1288256"/>
              <a:ext cx="1986847" cy="825022"/>
              <a:chOff x="775112" y="1733281"/>
              <a:chExt cx="1553446" cy="661653"/>
            </a:xfrm>
            <a:grpFill/>
          </p:grpSpPr>
          <p:sp>
            <p:nvSpPr>
              <p:cNvPr id="27" name="Rectangle 26"/>
              <p:cNvSpPr/>
              <p:nvPr/>
            </p:nvSpPr>
            <p:spPr>
              <a:xfrm>
                <a:off x="775112" y="1733281"/>
                <a:ext cx="1550685" cy="39711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b="1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«  objectif fonctionnel »</a:t>
                </a:r>
              </a:p>
              <a:p>
                <a:pPr algn="ctr"/>
                <a:r>
                  <a:rPr lang="fr-FR" sz="1100" b="1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Gestion flotte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77874" y="2137855"/>
                <a:ext cx="1550684" cy="257079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smtClean="0">
                    <a:solidFill>
                      <a:srgbClr val="000000"/>
                    </a:solidFill>
                    <a:latin typeface="Palatino"/>
                    <a:cs typeface="Palatino"/>
                  </a:rPr>
                  <a:t>+ Optimiser utilisation VE</a:t>
                </a:r>
                <a:endParaRPr lang="fr-FR" sz="1100">
                  <a:solidFill>
                    <a:srgbClr val="000000"/>
                  </a:solidFill>
                  <a:latin typeface="Palatino"/>
                  <a:cs typeface="Palatino"/>
                </a:endParaRP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6924580" y="2122750"/>
              <a:ext cx="1983314" cy="157567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1" name="Straight Connector 90"/>
          <p:cNvCxnSpPr/>
          <p:nvPr/>
        </p:nvCxnSpPr>
        <p:spPr>
          <a:xfrm>
            <a:off x="8596302" y="1967531"/>
            <a:ext cx="0" cy="346711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543347" y="4888173"/>
            <a:ext cx="87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raffine</a:t>
            </a:r>
            <a:endParaRPr lang="fr-FR" sz="1400">
              <a:latin typeface="Palatino"/>
              <a:cs typeface="Palatino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863641" y="5434642"/>
            <a:ext cx="2195692" cy="825022"/>
            <a:chOff x="775112" y="1733281"/>
            <a:chExt cx="1553446" cy="661653"/>
          </a:xfrm>
          <a:solidFill>
            <a:schemeClr val="accent5">
              <a:lumMod val="75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775112" y="1733281"/>
              <a:ext cx="1550685" cy="397116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 objectif applicatif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Gestion Flotte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77874" y="2137855"/>
              <a:ext cx="1550684" cy="257079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smtClean="0">
                  <a:solidFill>
                    <a:srgbClr val="000000"/>
                  </a:solidFill>
                  <a:latin typeface="Palatino"/>
                  <a:cs typeface="Palatino"/>
                </a:rPr>
                <a:t>+ Maximiser distance électrique</a:t>
              </a:r>
              <a:endParaRPr lang="fr-FR" sz="110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7453979" y="4885352"/>
            <a:ext cx="87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produit</a:t>
            </a:r>
            <a:endParaRPr lang="fr-FR" sz="1400">
              <a:latin typeface="Palatino"/>
              <a:cs typeface="Palatino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213989" y="4654641"/>
            <a:ext cx="2144455" cy="830493"/>
            <a:chOff x="775112" y="1704589"/>
            <a:chExt cx="1553446" cy="851989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775112" y="1704589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 format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Donnée véhicules et tournées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75112" y="2394933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77874" y="2233289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738063" y="4341910"/>
            <a:ext cx="87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raffine</a:t>
            </a:r>
            <a:endParaRPr lang="fr-FR" sz="1400">
              <a:latin typeface="Palatino"/>
              <a:cs typeface="Palatino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131532" y="4341699"/>
            <a:ext cx="87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raffine</a:t>
            </a:r>
            <a:endParaRPr lang="fr-FR" sz="1400">
              <a:latin typeface="Palatino"/>
              <a:cs typeface="Palatino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865837" y="6259664"/>
            <a:ext cx="2189593" cy="1575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 33"/>
          <p:cNvGrpSpPr/>
          <p:nvPr/>
        </p:nvGrpSpPr>
        <p:grpSpPr>
          <a:xfrm>
            <a:off x="49455" y="3485004"/>
            <a:ext cx="1965105" cy="829479"/>
            <a:chOff x="619072" y="599380"/>
            <a:chExt cx="1553447" cy="85094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6" name="Rectangle 35"/>
            <p:cNvSpPr/>
            <p:nvPr/>
          </p:nvSpPr>
          <p:spPr>
            <a:xfrm>
              <a:off x="619072" y="1288684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21834" y="1127041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834" y="599380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intervues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Transformation  Acceleo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3354631" y="4738478"/>
            <a:ext cx="100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consomme</a:t>
            </a:r>
            <a:endParaRPr lang="fr-FR" sz="1400">
              <a:latin typeface="Palatino"/>
              <a:cs typeface="Palatino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363799" y="5030754"/>
            <a:ext cx="992947" cy="1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133805" y="4677775"/>
            <a:ext cx="100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produit</a:t>
            </a:r>
            <a:endParaRPr lang="fr-FR" sz="1400">
              <a:latin typeface="Palatino"/>
              <a:cs typeface="Palatino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108953" y="4945315"/>
            <a:ext cx="868109" cy="205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6877903" y="4421571"/>
            <a:ext cx="1648485" cy="830493"/>
            <a:chOff x="775112" y="1704589"/>
            <a:chExt cx="1553446" cy="85198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5" name="Rectangle 54"/>
            <p:cNvSpPr/>
            <p:nvPr/>
          </p:nvSpPr>
          <p:spPr>
            <a:xfrm>
              <a:off x="775112" y="1704589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 format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Données affectation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75112" y="2394933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77874" y="2233289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4" name="Elbow Connector 123"/>
          <p:cNvCxnSpPr>
            <a:stCxn id="27" idx="1"/>
          </p:cNvCxnSpPr>
          <p:nvPr/>
        </p:nvCxnSpPr>
        <p:spPr>
          <a:xfrm rot="10800000" flipV="1">
            <a:off x="5998668" y="1267731"/>
            <a:ext cx="936490" cy="1221514"/>
          </a:xfrm>
          <a:prstGeom prst="bent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048819" y="988572"/>
            <a:ext cx="100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rempli par</a:t>
            </a:r>
            <a:endParaRPr lang="fr-FR" sz="1400">
              <a:latin typeface="Palatino"/>
              <a:cs typeface="Palatino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30609" y="2245292"/>
            <a:ext cx="1916942" cy="830493"/>
            <a:chOff x="775112" y="1704589"/>
            <a:chExt cx="1553446" cy="851989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5" name="Rectangle 14"/>
            <p:cNvSpPr/>
            <p:nvPr/>
          </p:nvSpPr>
          <p:spPr>
            <a:xfrm>
              <a:off x="775112" y="1704589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fonction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Affecter véhicule à tournée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75112" y="2394933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77874" y="2233289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26" name="Elbow Connector 125"/>
          <p:cNvCxnSpPr/>
          <p:nvPr/>
        </p:nvCxnSpPr>
        <p:spPr>
          <a:xfrm>
            <a:off x="5329633" y="5327571"/>
            <a:ext cx="1806286" cy="602239"/>
          </a:xfrm>
          <a:prstGeom prst="bentConnector3">
            <a:avLst>
              <a:gd name="adj1" fmla="val -851"/>
            </a:avLst>
          </a:prstGeom>
          <a:ln w="12700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5973988" y="5623630"/>
            <a:ext cx="1002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smtClean="0">
                <a:latin typeface="Palatino"/>
                <a:cs typeface="Palatino"/>
              </a:rPr>
              <a:t>rempli par</a:t>
            </a:r>
            <a:endParaRPr lang="fr-FR" sz="1400">
              <a:latin typeface="Palatino"/>
              <a:cs typeface="Palatino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267863" y="4605076"/>
            <a:ext cx="1916942" cy="830493"/>
            <a:chOff x="775112" y="1704589"/>
            <a:chExt cx="1553446" cy="851989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775112" y="1704589"/>
              <a:ext cx="1550685" cy="527661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«  modules »</a:t>
              </a:r>
            </a:p>
            <a:p>
              <a:pPr algn="ctr"/>
              <a:r>
                <a:rPr lang="fr-FR" sz="1100" b="1" smtClean="0">
                  <a:solidFill>
                    <a:srgbClr val="000000"/>
                  </a:solidFill>
                  <a:latin typeface="Palatino"/>
                  <a:cs typeface="Palatino"/>
                </a:rPr>
                <a:t>Optimisation affectation MiniZinc</a:t>
              </a:r>
              <a:endParaRPr lang="fr-FR" sz="1200" b="1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75112" y="2394933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77874" y="2233289"/>
              <a:ext cx="1550684" cy="161645"/>
            </a:xfrm>
            <a:prstGeom prst="rect">
              <a:avLst/>
            </a:prstGeom>
            <a:grpFill/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5174323" y="4268886"/>
            <a:ext cx="87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Palatino"/>
                <a:cs typeface="Palatino"/>
              </a:rPr>
              <a:t>raffine</a:t>
            </a:r>
            <a:endParaRPr lang="fr-FR" sz="1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80506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Simulation et analyse du comportement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32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209976" y="3258473"/>
            <a:ext cx="272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Palatino"/>
                <a:cs typeface="Palatino"/>
                <a:hlinkClick r:id="rId2" action="ppaction://hlinkfile"/>
              </a:rPr>
              <a:t>Simulation avec Papyrus</a:t>
            </a:r>
            <a:endParaRPr lang="en-GB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1997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131840" cy="6858000"/>
          </a:xfrm>
          <a:solidFill>
            <a:srgbClr val="000000"/>
          </a:solidFill>
        </p:spPr>
        <p:txBody>
          <a:bodyPr anchor="t"/>
          <a:lstStyle/>
          <a:p>
            <a:pPr algn="l"/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/>
            </a:r>
            <a:b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</a:b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 Sommaire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23928" y="945699"/>
            <a:ext cx="5112568" cy="547643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Introduction</a:t>
            </a:r>
          </a:p>
          <a:p>
            <a:pPr marL="400050" lvl="1" indent="0" defTabSz="811213">
              <a:buNone/>
            </a:pPr>
            <a:r>
              <a:rPr lang="fr-FR" sz="16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	</a:t>
            </a: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Smart ? </a:t>
            </a:r>
            <a:r>
              <a:rPr lang="fr-FR" sz="2000" dirty="0" err="1" smtClean="0">
                <a:solidFill>
                  <a:srgbClr val="A6A6A6"/>
                </a:solidFill>
                <a:latin typeface="Futura Condensed"/>
                <a:cs typeface="Futura Condensed"/>
              </a:rPr>
              <a:t>Grid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Problématique</a:t>
            </a:r>
            <a:endParaRPr lang="fr-FR" sz="24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État de l’art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Système d’Information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Architecture d’Entreprise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Ingénierie Dirigée par les Modèles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Contribution</a:t>
            </a:r>
          </a:p>
          <a:p>
            <a:pPr marL="800100" lvl="2" indent="0">
              <a:buNone/>
            </a:pP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ExecuteEA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EAT-ME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Validation</a:t>
            </a:r>
          </a:p>
          <a:p>
            <a:pPr marL="800100" lvl="2" indent="0">
              <a:buNone/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Gestion d’une flotte de véhicules électriques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Bilan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Perspectives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41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Bilan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34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23528" y="1240299"/>
            <a:ext cx="856895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i="1" dirty="0" smtClean="0">
                <a:latin typeface="Palatino"/>
                <a:cs typeface="Palatino"/>
              </a:rPr>
              <a:t>Contributions</a:t>
            </a:r>
          </a:p>
          <a:p>
            <a:endParaRPr lang="fr-FR" sz="2000" i="1" dirty="0" smtClean="0">
              <a:latin typeface="Palatino"/>
              <a:cs typeface="Palatino"/>
            </a:endParaRPr>
          </a:p>
          <a:p>
            <a:pPr marL="342900" indent="-342900">
              <a:buFont typeface="Lucida Grande"/>
              <a:buChar char="-"/>
            </a:pPr>
            <a:r>
              <a:rPr lang="fr-FR" sz="2000" dirty="0" smtClean="0">
                <a:latin typeface="Palatino"/>
                <a:cs typeface="Palatino"/>
              </a:rPr>
              <a:t>Un </a:t>
            </a:r>
            <a:r>
              <a:rPr lang="fr-FR" sz="2000" dirty="0" err="1" smtClean="0">
                <a:latin typeface="Palatino"/>
                <a:cs typeface="Palatino"/>
              </a:rPr>
              <a:t>framework</a:t>
            </a:r>
            <a:r>
              <a:rPr lang="fr-FR" sz="2000" dirty="0" smtClean="0">
                <a:latin typeface="Palatino"/>
                <a:cs typeface="Palatino"/>
              </a:rPr>
              <a:t>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exécutable</a:t>
            </a:r>
            <a:r>
              <a:rPr lang="fr-FR" sz="2000" dirty="0" smtClean="0">
                <a:latin typeface="Palatino"/>
                <a:cs typeface="Palatino"/>
              </a:rPr>
              <a:t>, dirigé par les modèles pour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l’intégration</a:t>
            </a:r>
            <a:r>
              <a:rPr lang="fr-FR" sz="2000" dirty="0" smtClean="0">
                <a:latin typeface="Palatino"/>
                <a:cs typeface="Palatino"/>
              </a:rPr>
              <a:t> et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la simulation </a:t>
            </a:r>
            <a:r>
              <a:rPr lang="fr-FR" sz="2000" dirty="0" smtClean="0">
                <a:latin typeface="Palatino"/>
                <a:cs typeface="Palatino"/>
              </a:rPr>
              <a:t>d’une architecture d’entreprise</a:t>
            </a:r>
          </a:p>
          <a:p>
            <a:pPr marL="342900" indent="-342900">
              <a:buFont typeface="Lucida Grande"/>
              <a:buChar char="-"/>
            </a:pPr>
            <a:r>
              <a:rPr lang="fr-FR" sz="2000" dirty="0" smtClean="0">
                <a:latin typeface="Palatino"/>
                <a:cs typeface="Palatino"/>
              </a:rPr>
              <a:t>L’IDM comme cadre méthodologique et technologique </a:t>
            </a:r>
            <a:r>
              <a:rPr lang="fr-FR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fr-FR" sz="2000" dirty="0" smtClean="0">
                <a:latin typeface="Palatino"/>
                <a:cs typeface="Palatino"/>
              </a:rPr>
              <a:t>  </a:t>
            </a:r>
            <a:r>
              <a:rPr lang="fr-FR" sz="2000" dirty="0" smtClean="0">
                <a:solidFill>
                  <a:schemeClr val="accent6"/>
                </a:solidFill>
                <a:latin typeface="Palatino"/>
                <a:cs typeface="Palatino"/>
              </a:rPr>
              <a:t>méthodes, modèles</a:t>
            </a:r>
            <a:r>
              <a:rPr lang="fr-FR" sz="2000" dirty="0">
                <a:solidFill>
                  <a:schemeClr val="accent6"/>
                </a:solidFill>
                <a:latin typeface="Palatino"/>
                <a:cs typeface="Palatino"/>
              </a:rPr>
              <a:t> </a:t>
            </a:r>
            <a:r>
              <a:rPr lang="fr-FR" sz="2000" dirty="0" smtClean="0">
                <a:solidFill>
                  <a:schemeClr val="accent6"/>
                </a:solidFill>
                <a:latin typeface="Palatino"/>
                <a:cs typeface="Palatino"/>
              </a:rPr>
              <a:t>et outils </a:t>
            </a:r>
            <a:r>
              <a:rPr lang="fr-FR" sz="2000" dirty="0" smtClean="0">
                <a:latin typeface="Palatino"/>
                <a:cs typeface="Palatino"/>
              </a:rPr>
              <a:t>pour :</a:t>
            </a:r>
          </a:p>
          <a:p>
            <a:pPr marL="800100" lvl="1" indent="-342900">
              <a:buClr>
                <a:srgbClr val="000000"/>
              </a:buClr>
              <a:buFont typeface="Lucida Grande"/>
              <a:buChar char="-"/>
            </a:pPr>
            <a:r>
              <a:rPr lang="en-US" sz="2000" dirty="0" smtClean="0">
                <a:solidFill>
                  <a:srgbClr val="F79646"/>
                </a:solidFill>
                <a:latin typeface="Palatino"/>
                <a:cs typeface="Palatino"/>
              </a:rPr>
              <a:t>U</a:t>
            </a:r>
            <a:r>
              <a:rPr lang="fr-FR" sz="2000" dirty="0" err="1" smtClean="0">
                <a:solidFill>
                  <a:srgbClr val="F79646"/>
                </a:solidFill>
                <a:latin typeface="Palatino"/>
                <a:cs typeface="Palatino"/>
              </a:rPr>
              <a:t>nifier</a:t>
            </a:r>
            <a:r>
              <a:rPr lang="fr-FR" sz="2000" dirty="0" smtClean="0">
                <a:latin typeface="Palatino"/>
                <a:cs typeface="Palatino"/>
              </a:rPr>
              <a:t> les artefacts issus des différents activités d’EA</a:t>
            </a:r>
          </a:p>
          <a:p>
            <a:pPr marL="800100" lvl="1" indent="-342900">
              <a:buClr>
                <a:srgbClr val="000000"/>
              </a:buClr>
              <a:buFont typeface="Lucida Grande"/>
              <a:buChar char="-"/>
            </a:pP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Faciliter</a:t>
            </a:r>
            <a:r>
              <a:rPr lang="fr-FR" sz="2000" dirty="0" smtClean="0">
                <a:latin typeface="Palatino"/>
                <a:cs typeface="Palatino"/>
              </a:rPr>
              <a:t> leur validation à travers la simulation</a:t>
            </a:r>
          </a:p>
          <a:p>
            <a:pPr marL="800100" lvl="1" indent="-342900">
              <a:buFont typeface="Lucida Grande"/>
              <a:buChar char="-"/>
            </a:pPr>
            <a:endParaRPr lang="fr-FR" sz="2000" dirty="0" smtClean="0">
              <a:latin typeface="Palatino"/>
              <a:cs typeface="Palatino"/>
            </a:endParaRPr>
          </a:p>
          <a:p>
            <a:pPr marL="342900" indent="-342900">
              <a:buFont typeface="Lucida Grande"/>
              <a:buChar char="-"/>
            </a:pPr>
            <a:endParaRPr lang="fr-FR" sz="2000" dirty="0">
              <a:latin typeface="Palatino"/>
              <a:cs typeface="Palatino"/>
            </a:endParaRPr>
          </a:p>
          <a:p>
            <a:r>
              <a:rPr lang="fr-FR" sz="2000" i="1" dirty="0" smtClean="0">
                <a:latin typeface="Palatino"/>
                <a:cs typeface="Palatino"/>
              </a:rPr>
              <a:t>Validation</a:t>
            </a:r>
          </a:p>
          <a:p>
            <a:pPr marL="342900" indent="-342900">
              <a:buFont typeface="Lucida Grande"/>
              <a:buChar char="-"/>
            </a:pPr>
            <a:r>
              <a:rPr lang="fr-FR" sz="2000" dirty="0">
                <a:latin typeface="Palatino"/>
                <a:cs typeface="Palatino"/>
              </a:rPr>
              <a:t>Cas d’études : Gestion d’une flotte de véhicules </a:t>
            </a:r>
            <a:r>
              <a:rPr lang="fr-FR" sz="2000" dirty="0" smtClean="0">
                <a:latin typeface="Palatino"/>
                <a:cs typeface="Palatino"/>
              </a:rPr>
              <a:t>électriques</a:t>
            </a:r>
          </a:p>
          <a:p>
            <a:pPr marL="342900" indent="-342900">
              <a:buFont typeface="Lucida Grande"/>
              <a:buChar char="-"/>
            </a:pPr>
            <a:r>
              <a:rPr lang="fr-FR" sz="2000" dirty="0" smtClean="0">
                <a:latin typeface="Palatino"/>
                <a:cs typeface="Palatino"/>
              </a:rPr>
              <a:t>Modélisation et exécution de l’architecture avec </a:t>
            </a:r>
            <a:r>
              <a:rPr lang="fr-FR" sz="2000" dirty="0" err="1" smtClean="0">
                <a:latin typeface="Palatino"/>
                <a:cs typeface="Palatino"/>
              </a:rPr>
              <a:t>Papyus</a:t>
            </a:r>
            <a:endParaRPr lang="fr-FR" sz="2000" dirty="0">
              <a:latin typeface="Palatino"/>
              <a:cs typeface="Palatino"/>
            </a:endParaRPr>
          </a:p>
          <a:p>
            <a:endParaRPr lang="fr-FR" sz="2000" dirty="0">
              <a:latin typeface="Palatino"/>
              <a:cs typeface="Palatino"/>
            </a:endParaRPr>
          </a:p>
          <a:p>
            <a:pPr marL="342900" indent="-342900">
              <a:buFont typeface="Lucida Grande"/>
              <a:buChar char="-"/>
            </a:pPr>
            <a:endParaRPr lang="fr-FR" sz="20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38265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131840" cy="6858000"/>
          </a:xfrm>
          <a:solidFill>
            <a:srgbClr val="000000"/>
          </a:solidFill>
        </p:spPr>
        <p:txBody>
          <a:bodyPr anchor="t"/>
          <a:lstStyle/>
          <a:p>
            <a:pPr algn="l"/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/>
            </a:r>
            <a:b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</a:b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 Sommaire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35</a:t>
            </a:fld>
            <a:endParaRPr lang="en-GB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3923928" y="945699"/>
            <a:ext cx="5112568" cy="547643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Introduction</a:t>
            </a:r>
          </a:p>
          <a:p>
            <a:pPr marL="400050" lvl="1" indent="0" defTabSz="811213">
              <a:buNone/>
            </a:pPr>
            <a:r>
              <a:rPr lang="fr-FR" sz="16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	</a:t>
            </a: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Smart ? </a:t>
            </a:r>
            <a:r>
              <a:rPr lang="fr-FR" sz="2000" dirty="0" err="1" smtClean="0">
                <a:solidFill>
                  <a:srgbClr val="A6A6A6"/>
                </a:solidFill>
                <a:latin typeface="Futura Condensed"/>
                <a:cs typeface="Futura Condensed"/>
              </a:rPr>
              <a:t>Grid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Problématique</a:t>
            </a:r>
            <a:endParaRPr lang="fr-FR" sz="24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État de l’art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Système d’Information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Architecture d’Entreprise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Ingénierie Dirigée par les Modèles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Contribution</a:t>
            </a:r>
          </a:p>
          <a:p>
            <a:pPr marL="800100" lvl="2" indent="0">
              <a:buNone/>
            </a:pP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ExecuteEA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800100" lvl="2" indent="0">
              <a:buNone/>
            </a:pP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EAT-ME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Validation</a:t>
            </a:r>
          </a:p>
          <a:p>
            <a:pPr marL="800100" lvl="2" indent="0">
              <a:buNone/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Gestion d’une flotte de véhicules électriques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Bilan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197765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Perspectives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36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501864" y="1058574"/>
            <a:ext cx="53373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latin typeface="Palatino"/>
                <a:cs typeface="Palatino"/>
              </a:rPr>
              <a:t>1</a:t>
            </a:r>
            <a:r>
              <a:rPr lang="fr-FR" sz="2000" dirty="0">
                <a:latin typeface="Palatino"/>
                <a:cs typeface="Palatino"/>
              </a:rPr>
              <a:t> </a:t>
            </a:r>
            <a:r>
              <a:rPr lang="en-US" sz="2000" dirty="0">
                <a:latin typeface="Palatino"/>
                <a:cs typeface="Palatino"/>
              </a:rPr>
              <a:t>–</a:t>
            </a:r>
            <a:r>
              <a:rPr lang="fr-FR" sz="2000" dirty="0">
                <a:latin typeface="Palatino"/>
                <a:cs typeface="Palatino"/>
              </a:rPr>
              <a:t> </a:t>
            </a:r>
            <a:r>
              <a:rPr lang="fr-FR" sz="2000" dirty="0" smtClean="0">
                <a:latin typeface="Palatino"/>
                <a:cs typeface="Palatino"/>
              </a:rPr>
              <a:t>Intégration </a:t>
            </a:r>
            <a:r>
              <a:rPr lang="fr-FR" sz="2000" dirty="0">
                <a:latin typeface="Palatino"/>
                <a:cs typeface="Palatino"/>
              </a:rPr>
              <a:t>de la </a:t>
            </a:r>
            <a:r>
              <a:rPr lang="fr-FR" sz="2000" dirty="0">
                <a:solidFill>
                  <a:srgbClr val="F79646"/>
                </a:solidFill>
                <a:latin typeface="Palatino"/>
                <a:cs typeface="Palatino"/>
              </a:rPr>
              <a:t>vue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technique</a:t>
            </a:r>
          </a:p>
          <a:p>
            <a:r>
              <a:rPr lang="fr-FR" sz="1400" dirty="0" smtClean="0">
                <a:solidFill>
                  <a:srgbClr val="F79646"/>
                </a:solidFill>
                <a:latin typeface="Wingdings"/>
                <a:ea typeface="Wingdings"/>
                <a:cs typeface="Wingdings"/>
                <a:sym typeface="Wingdings"/>
              </a:rPr>
              <a:t>	</a:t>
            </a:r>
            <a:r>
              <a:rPr lang="fr-FR" sz="1400" dirty="0" smtClean="0">
                <a:solidFill>
                  <a:srgbClr val="F79646"/>
                </a:solidFill>
                <a:latin typeface="Palatino"/>
                <a:cs typeface="Palatino"/>
                <a:sym typeface="Wingdings"/>
              </a:rPr>
              <a:t>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  <a:sym typeface="Wingdings"/>
              </a:rPr>
              <a:t>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Lancement d’une thèse </a:t>
            </a:r>
            <a:r>
              <a:rPr lang="fr-FR" sz="2000" dirty="0" smtClean="0">
                <a:latin typeface="Palatino"/>
                <a:cs typeface="Palatino"/>
              </a:rPr>
              <a:t>en continuité</a:t>
            </a:r>
          </a:p>
          <a:p>
            <a:r>
              <a:rPr lang="fr-FR" sz="2000" dirty="0">
                <a:latin typeface="Palatino"/>
                <a:cs typeface="Palatino"/>
              </a:rPr>
              <a:t>	</a:t>
            </a:r>
            <a:r>
              <a:rPr lang="fr-FR" sz="2000" dirty="0" smtClean="0">
                <a:latin typeface="Palatino"/>
                <a:cs typeface="Palatino"/>
              </a:rPr>
              <a:t>de ces travaux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567936" y="1199442"/>
            <a:ext cx="2477573" cy="1615495"/>
            <a:chOff x="201050" y="1128887"/>
            <a:chExt cx="2832839" cy="1615495"/>
          </a:xfrm>
        </p:grpSpPr>
        <p:sp>
          <p:nvSpPr>
            <p:cNvPr id="6" name="Parallelogram 5"/>
            <p:cNvSpPr/>
            <p:nvPr/>
          </p:nvSpPr>
          <p:spPr>
            <a:xfrm>
              <a:off x="214190" y="1128887"/>
              <a:ext cx="2382257" cy="366964"/>
            </a:xfrm>
            <a:prstGeom prst="parallelogram">
              <a:avLst>
                <a:gd name="adj" fmla="val 6370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latin typeface="Palatino"/>
                  <a:cs typeface="Palatino"/>
                </a:rPr>
                <a:t>Métier</a:t>
              </a:r>
              <a:endParaRPr lang="fr-FR" dirty="0">
                <a:latin typeface="Palatino"/>
                <a:cs typeface="Palatino"/>
              </a:endParaRPr>
            </a:p>
          </p:txBody>
        </p:sp>
        <p:sp>
          <p:nvSpPr>
            <p:cNvPr id="8" name="Parallelogram 7"/>
            <p:cNvSpPr/>
            <p:nvPr/>
          </p:nvSpPr>
          <p:spPr>
            <a:xfrm>
              <a:off x="225488" y="1516497"/>
              <a:ext cx="2469206" cy="366964"/>
            </a:xfrm>
            <a:prstGeom prst="parallelogram">
              <a:avLst>
                <a:gd name="adj" fmla="val 63704"/>
              </a:avLst>
            </a:prstGeom>
            <a:solidFill>
              <a:srgbClr val="CC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latin typeface="Palatino"/>
                  <a:cs typeface="Palatino"/>
                </a:rPr>
                <a:t>Fonctionnel</a:t>
              </a:r>
              <a:endParaRPr lang="fr-FR" dirty="0">
                <a:latin typeface="Palatino"/>
                <a:cs typeface="Palatino"/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221108" y="1904107"/>
              <a:ext cx="2469206" cy="366964"/>
            </a:xfrm>
            <a:prstGeom prst="parallelogram">
              <a:avLst>
                <a:gd name="adj" fmla="val 63704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latin typeface="Palatino"/>
                  <a:cs typeface="Palatino"/>
                </a:rPr>
                <a:t>Applicatif</a:t>
              </a:r>
              <a:endParaRPr lang="fr-FR" dirty="0">
                <a:latin typeface="Palatino"/>
                <a:cs typeface="Palatino"/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201050" y="2305828"/>
              <a:ext cx="2469206" cy="366964"/>
            </a:xfrm>
            <a:prstGeom prst="parallelogram">
              <a:avLst>
                <a:gd name="adj" fmla="val 6370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 smtClean="0">
                  <a:latin typeface="Palatino"/>
                  <a:cs typeface="Palatino"/>
                </a:rPr>
                <a:t>Technique</a:t>
              </a:r>
              <a:endParaRPr lang="fr-FR" dirty="0">
                <a:latin typeface="Palatino"/>
                <a:cs typeface="Palatino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66472" y="2221162"/>
              <a:ext cx="36741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dirty="0" smtClean="0">
                  <a:solidFill>
                    <a:srgbClr val="F79646"/>
                  </a:solidFill>
                  <a:latin typeface="Palatino"/>
                  <a:cs typeface="Palatino"/>
                </a:rPr>
                <a:t>?</a:t>
              </a:r>
            </a:p>
          </p:txBody>
        </p:sp>
      </p:grpSp>
      <p:sp>
        <p:nvSpPr>
          <p:cNvPr id="44" name="Rectangle 43"/>
          <p:cNvSpPr/>
          <p:nvPr/>
        </p:nvSpPr>
        <p:spPr>
          <a:xfrm>
            <a:off x="3501864" y="3192935"/>
            <a:ext cx="5672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latin typeface="Palatino"/>
                <a:cs typeface="Palatino"/>
              </a:rPr>
              <a:t>2 </a:t>
            </a:r>
            <a:r>
              <a:rPr lang="en-US" sz="2000" dirty="0">
                <a:latin typeface="Palatino"/>
                <a:cs typeface="Palatino"/>
              </a:rPr>
              <a:t>–</a:t>
            </a:r>
            <a:r>
              <a:rPr lang="fr-FR" sz="2000" dirty="0">
                <a:solidFill>
                  <a:srgbClr val="000000"/>
                </a:solidFill>
                <a:latin typeface="Palatino"/>
                <a:cs typeface="Palatino"/>
              </a:rPr>
              <a:t> </a:t>
            </a:r>
            <a:r>
              <a:rPr lang="fr-FR" sz="2000" dirty="0" smtClean="0">
                <a:solidFill>
                  <a:srgbClr val="000000"/>
                </a:solidFill>
                <a:latin typeface="Palatino"/>
                <a:cs typeface="Palatino"/>
              </a:rPr>
              <a:t>Cohérence </a:t>
            </a:r>
            <a:r>
              <a:rPr lang="fr-FR" sz="2000" dirty="0">
                <a:latin typeface="Palatino"/>
                <a:cs typeface="Palatino"/>
              </a:rPr>
              <a:t>entre modèles et </a:t>
            </a:r>
            <a:r>
              <a:rPr lang="fr-FR" sz="2000" dirty="0" smtClean="0">
                <a:latin typeface="Palatino"/>
                <a:cs typeface="Palatino"/>
              </a:rPr>
              <a:t>transformations</a:t>
            </a:r>
          </a:p>
          <a:p>
            <a:r>
              <a:rPr lang="fr-FR" sz="1600" dirty="0" smtClean="0">
                <a:solidFill>
                  <a:srgbClr val="F79646"/>
                </a:solidFill>
                <a:latin typeface="Wingdings"/>
                <a:ea typeface="Wingdings"/>
                <a:cs typeface="Wingdings"/>
                <a:sym typeface="Wingdings"/>
              </a:rPr>
              <a:t>	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  <a:sym typeface="Wingdings"/>
              </a:rPr>
              <a:t>  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Model </a:t>
            </a:r>
            <a:r>
              <a:rPr lang="fr-FR" sz="2000" dirty="0" err="1" smtClean="0">
                <a:solidFill>
                  <a:srgbClr val="F79646"/>
                </a:solidFill>
                <a:latin typeface="Palatino"/>
                <a:cs typeface="Palatino"/>
              </a:rPr>
              <a:t>Typing</a:t>
            </a:r>
            <a:endParaRPr lang="fr-FR" sz="2000" dirty="0">
              <a:solidFill>
                <a:srgbClr val="F79646"/>
              </a:solidFill>
              <a:latin typeface="Palatino"/>
              <a:cs typeface="Palatino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4114" y="3132666"/>
            <a:ext cx="3318424" cy="1811856"/>
            <a:chOff x="128209" y="3116520"/>
            <a:chExt cx="3176256" cy="1686892"/>
          </a:xfrm>
        </p:grpSpPr>
        <p:sp>
          <p:nvSpPr>
            <p:cNvPr id="12" name="Rectangle 11"/>
            <p:cNvSpPr/>
            <p:nvPr/>
          </p:nvSpPr>
          <p:spPr>
            <a:xfrm>
              <a:off x="345525" y="3352921"/>
              <a:ext cx="520871" cy="29848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MT</a:t>
              </a:r>
              <a:r>
                <a:rPr lang="fr-FR" sz="1400" baseline="-25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</a:t>
              </a:r>
              <a:endParaRPr lang="fr-FR" sz="1400" baseline="-25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5525" y="4357838"/>
              <a:ext cx="497211" cy="298485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MT</a:t>
              </a:r>
              <a:r>
                <a:rPr lang="fr-FR" sz="1400" baseline="-25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</a:t>
              </a:r>
            </a:p>
          </p:txBody>
        </p:sp>
        <p:cxnSp>
          <p:nvCxnSpPr>
            <p:cNvPr id="14" name="Connecteur droit avec flèche 8"/>
            <p:cNvCxnSpPr>
              <a:stCxn id="13" idx="0"/>
              <a:endCxn id="12" idx="2"/>
            </p:cNvCxnSpPr>
            <p:nvPr/>
          </p:nvCxnSpPr>
          <p:spPr>
            <a:xfrm flipV="1">
              <a:off x="594131" y="3651406"/>
              <a:ext cx="11830" cy="706432"/>
            </a:xfrm>
            <a:prstGeom prst="straightConnector1">
              <a:avLst/>
            </a:prstGeom>
            <a:ln>
              <a:solidFill>
                <a:schemeClr val="tx1"/>
              </a:solidFill>
              <a:round/>
              <a:headEnd type="none"/>
              <a:tailEnd type="triangle" w="lg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686172" y="4346994"/>
              <a:ext cx="502604" cy="309329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</a:t>
              </a:r>
              <a:r>
                <a:rPr lang="fr-FR" sz="1400" baseline="-25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</a:t>
              </a:r>
              <a:endParaRPr lang="fr-FR" sz="1400" baseline="-25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58452" y="3352921"/>
              <a:ext cx="527294" cy="298486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</a:t>
              </a:r>
              <a:r>
                <a:rPr lang="fr-FR" sz="1400" baseline="-25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25495" y="3870453"/>
              <a:ext cx="502603" cy="287161"/>
            </a:xfrm>
            <a:prstGeom prst="rect">
              <a:avLst/>
            </a:prstGeom>
            <a:noFill/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</a:t>
              </a:r>
              <a:r>
                <a:rPr lang="fr-FR" sz="1400" baseline="-25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fr-FR" sz="1400" baseline="-25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18" name="Connecteur droit avec flèche 12"/>
            <p:cNvCxnSpPr>
              <a:stCxn id="16" idx="1"/>
              <a:endCxn id="12" idx="3"/>
            </p:cNvCxnSpPr>
            <p:nvPr/>
          </p:nvCxnSpPr>
          <p:spPr>
            <a:xfrm flipH="1">
              <a:off x="866396" y="3502164"/>
              <a:ext cx="792056" cy="0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avec flèche 29"/>
            <p:cNvCxnSpPr>
              <a:stCxn id="15" idx="1"/>
              <a:endCxn id="13" idx="3"/>
            </p:cNvCxnSpPr>
            <p:nvPr/>
          </p:nvCxnSpPr>
          <p:spPr>
            <a:xfrm flipH="1">
              <a:off x="842736" y="4501659"/>
              <a:ext cx="843436" cy="5422"/>
            </a:xfrm>
            <a:prstGeom prst="straightConnector1">
              <a:avLst/>
            </a:prstGeom>
            <a:ln>
              <a:solidFill>
                <a:srgbClr val="000000"/>
              </a:solidFill>
              <a:prstDash val="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34"/>
            <p:cNvCxnSpPr>
              <a:stCxn id="16" idx="3"/>
            </p:cNvCxnSpPr>
            <p:nvPr/>
          </p:nvCxnSpPr>
          <p:spPr>
            <a:xfrm>
              <a:off x="2185746" y="3502164"/>
              <a:ext cx="539749" cy="368289"/>
            </a:xfrm>
            <a:prstGeom prst="straightConnector1">
              <a:avLst/>
            </a:prstGeom>
            <a:ln>
              <a:solidFill>
                <a:schemeClr val="tx1"/>
              </a:solidFill>
              <a:prstDash val="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avec flèche 37"/>
            <p:cNvCxnSpPr>
              <a:stCxn id="15" idx="3"/>
            </p:cNvCxnSpPr>
            <p:nvPr/>
          </p:nvCxnSpPr>
          <p:spPr>
            <a:xfrm flipV="1">
              <a:off x="2188776" y="4126965"/>
              <a:ext cx="562892" cy="374694"/>
            </a:xfrm>
            <a:prstGeom prst="straightConnector1">
              <a:avLst/>
            </a:prstGeom>
            <a:ln>
              <a:solidFill>
                <a:srgbClr val="000000"/>
              </a:solidFill>
              <a:prstDash val="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ZoneTexte 41"/>
            <p:cNvSpPr txBox="1"/>
            <p:nvPr/>
          </p:nvSpPr>
          <p:spPr>
            <a:xfrm>
              <a:off x="772181" y="3116520"/>
              <a:ext cx="9665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Palatino"/>
                  <a:cs typeface="Palatino"/>
                </a:rPr>
                <a:t>Typé par</a:t>
              </a:r>
              <a:endParaRPr lang="fr-FR" sz="1400" dirty="0">
                <a:latin typeface="Palatino"/>
                <a:cs typeface="Palatino"/>
              </a:endParaRPr>
            </a:p>
          </p:txBody>
        </p:sp>
        <p:sp>
          <p:nvSpPr>
            <p:cNvPr id="23" name="ZoneTexte 43"/>
            <p:cNvSpPr txBox="1"/>
            <p:nvPr/>
          </p:nvSpPr>
          <p:spPr>
            <a:xfrm>
              <a:off x="2215459" y="3298741"/>
              <a:ext cx="774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Palatino"/>
                  <a:cs typeface="Palatino"/>
                </a:rPr>
                <a:t>t</a:t>
              </a:r>
              <a:r>
                <a:rPr lang="fr-FR" sz="1600" baseline="-25000" dirty="0" smtClean="0">
                  <a:latin typeface="Palatino"/>
                  <a:cs typeface="Palatino"/>
                </a:rPr>
                <a:t>A</a:t>
              </a:r>
              <a:r>
                <a:rPr lang="fr-FR" sz="1600" baseline="-250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fr-FR" sz="1600" baseline="-25000" dirty="0" smtClean="0">
                  <a:latin typeface="Palatino"/>
                  <a:cs typeface="Palatino"/>
                </a:rPr>
                <a:t>C</a:t>
              </a:r>
              <a:endParaRPr lang="fr-FR" sz="1600" dirty="0">
                <a:latin typeface="Palatino"/>
                <a:cs typeface="Palatino"/>
              </a:endParaRPr>
            </a:p>
          </p:txBody>
        </p:sp>
        <p:sp>
          <p:nvSpPr>
            <p:cNvPr id="24" name="ZoneTexte 44"/>
            <p:cNvSpPr txBox="1"/>
            <p:nvPr/>
          </p:nvSpPr>
          <p:spPr>
            <a:xfrm>
              <a:off x="1864305" y="4282186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latin typeface="Palatino"/>
                  <a:cs typeface="Palatino"/>
                </a:rPr>
                <a:t>t</a:t>
              </a:r>
              <a:r>
                <a:rPr lang="fr-FR" sz="1600" baseline="-25000" dirty="0" smtClean="0">
                  <a:latin typeface="Palatino"/>
                  <a:cs typeface="Palatino"/>
                </a:rPr>
                <a:t>A</a:t>
              </a:r>
              <a:r>
                <a:rPr lang="fr-FR" sz="1600" baseline="-25000" dirty="0" smtClean="0">
                  <a:latin typeface="Wingdings"/>
                  <a:ea typeface="Wingdings"/>
                  <a:cs typeface="Wingdings"/>
                  <a:sym typeface="Wingdings"/>
                </a:rPr>
                <a:t></a:t>
              </a:r>
              <a:r>
                <a:rPr lang="fr-FR" sz="1600" baseline="-25000" dirty="0" smtClean="0">
                  <a:latin typeface="Palatino"/>
                  <a:cs typeface="Palatino"/>
                </a:rPr>
                <a:t>C</a:t>
              </a:r>
              <a:endParaRPr lang="fr-FR" sz="1600" dirty="0">
                <a:latin typeface="Palatino"/>
                <a:cs typeface="Palatino"/>
              </a:endParaRPr>
            </a:p>
          </p:txBody>
        </p:sp>
        <p:sp>
          <p:nvSpPr>
            <p:cNvPr id="45" name="ZoneTexte 41"/>
            <p:cNvSpPr txBox="1"/>
            <p:nvPr/>
          </p:nvSpPr>
          <p:spPr>
            <a:xfrm>
              <a:off x="786292" y="4495635"/>
              <a:ext cx="9665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latin typeface="Palatino"/>
                  <a:cs typeface="Palatino"/>
                </a:rPr>
                <a:t>Typé par</a:t>
              </a:r>
              <a:endParaRPr lang="fr-FR" sz="1400" dirty="0">
                <a:latin typeface="Palatino"/>
                <a:cs typeface="Palatino"/>
              </a:endParaRPr>
            </a:p>
          </p:txBody>
        </p:sp>
        <p:sp>
          <p:nvSpPr>
            <p:cNvPr id="46" name="ZoneTexte 9"/>
            <p:cNvSpPr txBox="1"/>
            <p:nvPr/>
          </p:nvSpPr>
          <p:spPr>
            <a:xfrm>
              <a:off x="128209" y="3781014"/>
              <a:ext cx="979688" cy="52322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 smtClean="0">
                  <a:latin typeface="Palatino"/>
                  <a:cs typeface="Palatino"/>
                </a:rPr>
                <a:t>Model Subtyping</a:t>
              </a:r>
              <a:endParaRPr lang="fr-FR" sz="1400" i="1" dirty="0">
                <a:latin typeface="Palatino"/>
                <a:cs typeface="Palatino"/>
              </a:endParaRPr>
            </a:p>
          </p:txBody>
        </p:sp>
      </p:grpSp>
      <p:pic>
        <p:nvPicPr>
          <p:cNvPr id="55" name="Picture 54" descr="Capture d’écran 2016-07-01 à 08.1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" y="5390444"/>
            <a:ext cx="1585510" cy="945443"/>
          </a:xfrm>
          <a:prstGeom prst="rect">
            <a:avLst/>
          </a:prstGeom>
        </p:spPr>
      </p:pic>
      <p:pic>
        <p:nvPicPr>
          <p:cNvPr id="56" name="Picture 55" descr="Capture d’écran 2016-07-01 à 08.1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46" y="5390444"/>
            <a:ext cx="1585510" cy="945443"/>
          </a:xfrm>
          <a:prstGeom prst="rect">
            <a:avLst/>
          </a:prstGeom>
        </p:spPr>
      </p:pic>
      <p:sp>
        <p:nvSpPr>
          <p:cNvPr id="57" name="ZoneTexte 41"/>
          <p:cNvSpPr txBox="1"/>
          <p:nvPr/>
        </p:nvSpPr>
        <p:spPr>
          <a:xfrm>
            <a:off x="286102" y="6316829"/>
            <a:ext cx="96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latin typeface="Palatino"/>
                <a:cs typeface="Palatino"/>
              </a:rPr>
              <a:t>As-Is</a:t>
            </a:r>
            <a:endParaRPr lang="fr-FR" sz="1400" b="1" dirty="0">
              <a:latin typeface="Palatino"/>
              <a:cs typeface="Palatino"/>
            </a:endParaRPr>
          </a:p>
        </p:txBody>
      </p:sp>
      <p:sp>
        <p:nvSpPr>
          <p:cNvPr id="58" name="ZoneTexte 41"/>
          <p:cNvSpPr txBox="1"/>
          <p:nvPr/>
        </p:nvSpPr>
        <p:spPr>
          <a:xfrm>
            <a:off x="2264026" y="6315564"/>
            <a:ext cx="966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latin typeface="Palatino"/>
                <a:cs typeface="Palatino"/>
              </a:rPr>
              <a:t>To-Be</a:t>
            </a:r>
            <a:endParaRPr lang="fr-FR" sz="1400" b="1" dirty="0">
              <a:latin typeface="Palatino"/>
              <a:cs typeface="Palatino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1656065" y="5863166"/>
            <a:ext cx="37340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638648" y="5304439"/>
            <a:ext cx="3674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solidFill>
                  <a:srgbClr val="F79646"/>
                </a:solidFill>
                <a:latin typeface="Palatino"/>
                <a:cs typeface="Palatino"/>
              </a:rPr>
              <a:t>?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586756" y="5303100"/>
            <a:ext cx="52524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latin typeface="Palatino"/>
                <a:cs typeface="Palatino"/>
              </a:rPr>
              <a:t>3 </a:t>
            </a:r>
            <a:r>
              <a:rPr lang="en-US" sz="2000" dirty="0" smtClean="0">
                <a:latin typeface="Palatino"/>
                <a:cs typeface="Palatino"/>
              </a:rPr>
              <a:t>–</a:t>
            </a:r>
            <a:r>
              <a:rPr lang="fr-FR" sz="2000" dirty="0" smtClean="0">
                <a:latin typeface="Palatino"/>
                <a:cs typeface="Palatino"/>
              </a:rPr>
              <a:t> Migration</a:t>
            </a:r>
          </a:p>
          <a:p>
            <a:r>
              <a:rPr lang="fr-FR" sz="1600" dirty="0" smtClean="0">
                <a:solidFill>
                  <a:srgbClr val="F79646"/>
                </a:solidFill>
                <a:latin typeface="Wingdings"/>
                <a:ea typeface="Wingdings"/>
                <a:cs typeface="Wingdings"/>
                <a:sym typeface="Wingdings"/>
              </a:rPr>
              <a:t>	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  <a:sym typeface="Wingdings"/>
              </a:rPr>
              <a:t>  IDM </a:t>
            </a:r>
            <a:r>
              <a:rPr lang="fr-FR" sz="2000" dirty="0" smtClean="0">
                <a:solidFill>
                  <a:srgbClr val="000000"/>
                </a:solidFill>
                <a:latin typeface="Palatino"/>
                <a:cs typeface="Palatino"/>
                <a:sym typeface="Wingdings"/>
              </a:rPr>
              <a:t>pour le </a:t>
            </a:r>
            <a:r>
              <a:rPr lang="fr-FR" sz="2000" dirty="0">
                <a:solidFill>
                  <a:srgbClr val="F79646"/>
                </a:solidFill>
                <a:latin typeface="Palatino"/>
                <a:cs typeface="Palatino"/>
                <a:sym typeface="Wingdings"/>
              </a:rPr>
              <a:t>c</a:t>
            </a:r>
            <a:r>
              <a:rPr lang="fr-FR" sz="2000" dirty="0" smtClean="0">
                <a:solidFill>
                  <a:srgbClr val="F79646"/>
                </a:solidFill>
                <a:latin typeface="Palatino"/>
                <a:cs typeface="Palatino"/>
              </a:rPr>
              <a:t>ycle de vie </a:t>
            </a:r>
            <a:r>
              <a:rPr lang="fr-FR" sz="2000" dirty="0" smtClean="0">
                <a:solidFill>
                  <a:srgbClr val="000000"/>
                </a:solidFill>
                <a:latin typeface="Palatino"/>
                <a:cs typeface="Palatino"/>
              </a:rPr>
              <a:t>d’une 	architecture d’entreprise</a:t>
            </a:r>
            <a:endParaRPr lang="fr-FR" sz="2000" dirty="0">
              <a:solidFill>
                <a:srgbClr val="F79646"/>
              </a:solidFill>
              <a:latin typeface="Palatino"/>
              <a:cs typeface="Palatino"/>
            </a:endParaRPr>
          </a:p>
          <a:p>
            <a:endParaRPr lang="fr-FR" sz="2000" dirty="0" smtClean="0">
              <a:latin typeface="Palatino"/>
              <a:cs typeface="Palatino"/>
            </a:endParaRPr>
          </a:p>
          <a:p>
            <a:r>
              <a:rPr lang="fr-FR" sz="2000" dirty="0">
                <a:latin typeface="Palatino"/>
                <a:cs typeface="Palatino"/>
              </a:rPr>
              <a:t>	</a:t>
            </a:r>
            <a:endParaRPr lang="fr-FR" sz="2000" dirty="0" smtClean="0">
              <a:latin typeface="Palatino"/>
              <a:cs typeface="Palatino"/>
            </a:endParaRPr>
          </a:p>
          <a:p>
            <a:endParaRPr lang="fr-FR" sz="20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2221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0" y="5328024"/>
            <a:ext cx="9180512" cy="1393451"/>
          </a:xfrm>
          <a:noFill/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6"/>
                </a:solidFill>
                <a:latin typeface="Futura Condensed"/>
                <a:cs typeface="Futura Condensed"/>
              </a:rPr>
              <a:t>Merci </a:t>
            </a:r>
            <a:r>
              <a:rPr lang="fr-FR" dirty="0" smtClean="0">
                <a:solidFill>
                  <a:schemeClr val="accent6"/>
                </a:solidFill>
                <a:latin typeface="Futura Condensed"/>
                <a:cs typeface="Futura Condensed"/>
              </a:rPr>
              <a:t>de votre </a:t>
            </a:r>
            <a:r>
              <a:rPr lang="fr-FR" dirty="0" smtClean="0">
                <a:solidFill>
                  <a:schemeClr val="accent6"/>
                </a:solidFill>
                <a:latin typeface="Futura Condensed"/>
                <a:cs typeface="Futura Condensed"/>
              </a:rPr>
              <a:t>attention</a:t>
            </a:r>
            <a:endParaRPr lang="fr-FR" dirty="0">
              <a:solidFill>
                <a:schemeClr val="accent6"/>
              </a:solidFill>
              <a:latin typeface="Futura Condensed"/>
              <a:cs typeface="Futura Condensed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37</a:t>
            </a:fld>
            <a:endParaRPr lang="en-GB"/>
          </a:p>
        </p:txBody>
      </p:sp>
      <p:sp>
        <p:nvSpPr>
          <p:cNvPr id="110" name="Organigramme : Données 65"/>
          <p:cNvSpPr/>
          <p:nvPr/>
        </p:nvSpPr>
        <p:spPr>
          <a:xfrm>
            <a:off x="5341811" y="644151"/>
            <a:ext cx="3586783" cy="948732"/>
          </a:xfrm>
          <a:prstGeom prst="flowChartInputOutpu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11" name="ZoneTexte 176"/>
          <p:cNvSpPr txBox="1"/>
          <p:nvPr/>
        </p:nvSpPr>
        <p:spPr>
          <a:xfrm>
            <a:off x="301900" y="318420"/>
            <a:ext cx="359845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i="1" dirty="0" smtClean="0">
                <a:latin typeface="Palatino"/>
                <a:cs typeface="Palatino"/>
              </a:rPr>
              <a:t>Information</a:t>
            </a:r>
            <a:endParaRPr lang="fr-FR" b="1" i="1" dirty="0">
              <a:latin typeface="Palatino"/>
              <a:cs typeface="Palatino"/>
            </a:endParaRPr>
          </a:p>
        </p:txBody>
      </p:sp>
      <p:sp>
        <p:nvSpPr>
          <p:cNvPr id="112" name="ZoneTexte 177"/>
          <p:cNvSpPr txBox="1"/>
          <p:nvPr/>
        </p:nvSpPr>
        <p:spPr>
          <a:xfrm>
            <a:off x="2863779" y="332366"/>
            <a:ext cx="359845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i="1" dirty="0" smtClean="0">
                <a:latin typeface="Palatino"/>
                <a:cs typeface="Palatino"/>
              </a:rPr>
              <a:t>Processus</a:t>
            </a:r>
            <a:endParaRPr lang="fr-FR" b="1" i="1" dirty="0">
              <a:latin typeface="Palatino"/>
              <a:cs typeface="Palatino"/>
            </a:endParaRPr>
          </a:p>
        </p:txBody>
      </p:sp>
      <p:sp>
        <p:nvSpPr>
          <p:cNvPr id="113" name="ZoneTexte 68"/>
          <p:cNvSpPr txBox="1"/>
          <p:nvPr/>
        </p:nvSpPr>
        <p:spPr>
          <a:xfrm>
            <a:off x="2040587" y="3101776"/>
            <a:ext cx="3548417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erif"/>
                <a:cs typeface="PT Serif"/>
              </a:rPr>
              <a:t>Vue Fonctionnelle</a:t>
            </a:r>
          </a:p>
        </p:txBody>
      </p:sp>
      <p:grpSp>
        <p:nvGrpSpPr>
          <p:cNvPr id="114" name="Grouper 2"/>
          <p:cNvGrpSpPr/>
          <p:nvPr/>
        </p:nvGrpSpPr>
        <p:grpSpPr>
          <a:xfrm>
            <a:off x="850567" y="4403932"/>
            <a:ext cx="7237546" cy="279259"/>
            <a:chOff x="-275530" y="1654587"/>
            <a:chExt cx="7237546" cy="279259"/>
          </a:xfrm>
        </p:grpSpPr>
        <p:cxnSp>
          <p:nvCxnSpPr>
            <p:cNvPr id="115" name="Connecteur droit avec flèche 186"/>
            <p:cNvCxnSpPr/>
            <p:nvPr/>
          </p:nvCxnSpPr>
          <p:spPr>
            <a:xfrm rot="10800000" flipH="1" flipV="1">
              <a:off x="-275530" y="1932669"/>
              <a:ext cx="7237546" cy="1177"/>
            </a:xfrm>
            <a:prstGeom prst="straightConnector1">
              <a:avLst/>
            </a:prstGeom>
            <a:ln w="19050" cmpd="sng">
              <a:solidFill>
                <a:schemeClr val="accent4">
                  <a:lumMod val="50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ZoneTexte 187"/>
            <p:cNvSpPr txBox="1"/>
            <p:nvPr/>
          </p:nvSpPr>
          <p:spPr>
            <a:xfrm>
              <a:off x="2031362" y="1654587"/>
              <a:ext cx="1656184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accent4">
                      <a:lumMod val="50000"/>
                    </a:schemeClr>
                  </a:solidFill>
                  <a:latin typeface="PT Serif"/>
                  <a:cs typeface="PT Serif"/>
                </a:rPr>
                <a:t>Compatibilité</a:t>
              </a:r>
              <a:endParaRPr lang="fr-FR" sz="1050" b="1" dirty="0" smtClean="0">
                <a:solidFill>
                  <a:schemeClr val="accent4">
                    <a:lumMod val="50000"/>
                  </a:schemeClr>
                </a:solidFill>
                <a:latin typeface="PT Serif"/>
                <a:cs typeface="PT Serif"/>
              </a:endParaRPr>
            </a:p>
          </p:txBody>
        </p:sp>
      </p:grpSp>
      <p:sp>
        <p:nvSpPr>
          <p:cNvPr id="117" name="Organigramme : Données 65"/>
          <p:cNvSpPr/>
          <p:nvPr/>
        </p:nvSpPr>
        <p:spPr>
          <a:xfrm>
            <a:off x="149179" y="641226"/>
            <a:ext cx="3586783" cy="948732"/>
          </a:xfrm>
          <a:prstGeom prst="flowChartInputOutpu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18" name="Organigramme : Données 65"/>
          <p:cNvSpPr/>
          <p:nvPr/>
        </p:nvSpPr>
        <p:spPr>
          <a:xfrm>
            <a:off x="2665016" y="642874"/>
            <a:ext cx="3586783" cy="948732"/>
          </a:xfrm>
          <a:prstGeom prst="flowChartInputOutpu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19" name="ZoneTexte 176"/>
          <p:cNvSpPr txBox="1"/>
          <p:nvPr/>
        </p:nvSpPr>
        <p:spPr>
          <a:xfrm>
            <a:off x="5657419" y="335202"/>
            <a:ext cx="359845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i="1" dirty="0" smtClean="0">
                <a:latin typeface="Palatino"/>
                <a:cs typeface="Palatino"/>
              </a:rPr>
              <a:t>Objectif</a:t>
            </a:r>
            <a:endParaRPr lang="fr-FR" b="1" i="1" dirty="0">
              <a:latin typeface="Palatino"/>
              <a:cs typeface="Palatino"/>
            </a:endParaRPr>
          </a:p>
        </p:txBody>
      </p:sp>
      <p:sp>
        <p:nvSpPr>
          <p:cNvPr id="120" name="Organigramme : Données 65"/>
          <p:cNvSpPr/>
          <p:nvPr/>
        </p:nvSpPr>
        <p:spPr>
          <a:xfrm>
            <a:off x="5333755" y="2510280"/>
            <a:ext cx="3586783" cy="948732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21" name="Organigramme : Données 65"/>
          <p:cNvSpPr/>
          <p:nvPr/>
        </p:nvSpPr>
        <p:spPr>
          <a:xfrm>
            <a:off x="149179" y="2507355"/>
            <a:ext cx="3586783" cy="948732"/>
          </a:xfrm>
          <a:prstGeom prst="flowChartInputOutp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22" name="Organigramme : Données 65"/>
          <p:cNvSpPr/>
          <p:nvPr/>
        </p:nvSpPr>
        <p:spPr>
          <a:xfrm>
            <a:off x="2669459" y="2508632"/>
            <a:ext cx="3586783" cy="948732"/>
          </a:xfrm>
          <a:prstGeom prst="flowChartInputOutpu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23" name="ZoneTexte 67"/>
          <p:cNvSpPr txBox="1"/>
          <p:nvPr/>
        </p:nvSpPr>
        <p:spPr>
          <a:xfrm>
            <a:off x="2884665" y="1309833"/>
            <a:ext cx="272956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alatino"/>
                <a:cs typeface="Palatino"/>
              </a:rPr>
              <a:t>VUE MÉTIER</a:t>
            </a:r>
            <a:endParaRPr lang="fr-FR" b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grpSp>
        <p:nvGrpSpPr>
          <p:cNvPr id="124" name="Groupe 189"/>
          <p:cNvGrpSpPr/>
          <p:nvPr/>
        </p:nvGrpSpPr>
        <p:grpSpPr>
          <a:xfrm>
            <a:off x="1190735" y="2699410"/>
            <a:ext cx="985283" cy="584790"/>
            <a:chOff x="1764861" y="3796571"/>
            <a:chExt cx="985283" cy="584790"/>
          </a:xfrm>
        </p:grpSpPr>
        <p:sp>
          <p:nvSpPr>
            <p:cNvPr id="125" name="Rectangle 124"/>
            <p:cNvSpPr/>
            <p:nvPr/>
          </p:nvSpPr>
          <p:spPr>
            <a:xfrm>
              <a:off x="1764861" y="3853277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204340" y="3963147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835744" y="4189975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2186619" y="4232505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590656" y="3796571"/>
              <a:ext cx="159488" cy="1488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cxnSp>
          <p:nvCxnSpPr>
            <p:cNvPr id="130" name="Connecteur droit avec flèche 108"/>
            <p:cNvCxnSpPr>
              <a:stCxn id="125" idx="3"/>
              <a:endCxn id="126" idx="1"/>
            </p:cNvCxnSpPr>
            <p:nvPr/>
          </p:nvCxnSpPr>
          <p:spPr>
            <a:xfrm>
              <a:off x="1924349" y="3927705"/>
              <a:ext cx="279991" cy="10987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avec flèche 116"/>
            <p:cNvCxnSpPr>
              <a:stCxn id="125" idx="2"/>
              <a:endCxn id="127" idx="0"/>
            </p:cNvCxnSpPr>
            <p:nvPr/>
          </p:nvCxnSpPr>
          <p:spPr>
            <a:xfrm rot="16200000" flipH="1">
              <a:off x="1786125" y="4060612"/>
              <a:ext cx="187842" cy="7088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avec flèche 123"/>
            <p:cNvCxnSpPr>
              <a:stCxn id="129" idx="2"/>
              <a:endCxn id="128" idx="3"/>
            </p:cNvCxnSpPr>
            <p:nvPr/>
          </p:nvCxnSpPr>
          <p:spPr>
            <a:xfrm rot="5400000">
              <a:off x="2327501" y="3964034"/>
              <a:ext cx="361506" cy="324293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cteur droit avec flèche 127"/>
            <p:cNvCxnSpPr>
              <a:stCxn id="128" idx="1"/>
              <a:endCxn id="127" idx="3"/>
            </p:cNvCxnSpPr>
            <p:nvPr/>
          </p:nvCxnSpPr>
          <p:spPr>
            <a:xfrm rot="10800000">
              <a:off x="1995233" y="4264403"/>
              <a:ext cx="191387" cy="4253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avec flèche 130"/>
            <p:cNvCxnSpPr>
              <a:stCxn id="128" idx="0"/>
              <a:endCxn id="126" idx="2"/>
            </p:cNvCxnSpPr>
            <p:nvPr/>
          </p:nvCxnSpPr>
          <p:spPr>
            <a:xfrm rot="5400000" flipH="1" flipV="1">
              <a:off x="2214972" y="4163394"/>
              <a:ext cx="120502" cy="1772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Rectangle à coins arrondis 88"/>
          <p:cNvSpPr/>
          <p:nvPr/>
        </p:nvSpPr>
        <p:spPr>
          <a:xfrm>
            <a:off x="3871470" y="2755906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36" name="Rectangle à coins arrondis 89"/>
          <p:cNvSpPr/>
          <p:nvPr/>
        </p:nvSpPr>
        <p:spPr>
          <a:xfrm>
            <a:off x="4201291" y="2771828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37" name="Rectangle à coins arrondis 90"/>
          <p:cNvSpPr/>
          <p:nvPr/>
        </p:nvSpPr>
        <p:spPr>
          <a:xfrm>
            <a:off x="4542485" y="2894658"/>
            <a:ext cx="259307" cy="1637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pic>
        <p:nvPicPr>
          <p:cNvPr id="138" name="Picture 137" descr="goal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89" y="2690911"/>
            <a:ext cx="275697" cy="275697"/>
          </a:xfrm>
          <a:prstGeom prst="rect">
            <a:avLst/>
          </a:prstGeom>
        </p:spPr>
      </p:pic>
      <p:pic>
        <p:nvPicPr>
          <p:cNvPr id="139" name="Picture 138" descr="goal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455" y="2904956"/>
            <a:ext cx="275697" cy="275697"/>
          </a:xfrm>
          <a:prstGeom prst="rect">
            <a:avLst/>
          </a:prstGeom>
        </p:spPr>
      </p:pic>
      <p:pic>
        <p:nvPicPr>
          <p:cNvPr id="140" name="Picture 139" descr="goal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163" y="2650499"/>
            <a:ext cx="275697" cy="275697"/>
          </a:xfrm>
          <a:prstGeom prst="rect">
            <a:avLst/>
          </a:prstGeom>
        </p:spPr>
      </p:pic>
      <p:sp>
        <p:nvSpPr>
          <p:cNvPr id="141" name="ZoneTexte 67"/>
          <p:cNvSpPr txBox="1"/>
          <p:nvPr/>
        </p:nvSpPr>
        <p:spPr>
          <a:xfrm>
            <a:off x="2799858" y="3163634"/>
            <a:ext cx="272956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alatino"/>
                <a:cs typeface="Palatino"/>
              </a:rPr>
              <a:t>VUE FONCTIONNELLE</a:t>
            </a:r>
            <a:endParaRPr lang="fr-FR" b="1" dirty="0" smtClean="0">
              <a:solidFill>
                <a:schemeClr val="bg1"/>
              </a:solidFill>
              <a:latin typeface="PT Serif"/>
              <a:cs typeface="PT Serif"/>
            </a:endParaRPr>
          </a:p>
        </p:txBody>
      </p:sp>
      <p:sp>
        <p:nvSpPr>
          <p:cNvPr id="142" name="Organigramme : Données 65"/>
          <p:cNvSpPr/>
          <p:nvPr/>
        </p:nvSpPr>
        <p:spPr>
          <a:xfrm>
            <a:off x="5405763" y="4393447"/>
            <a:ext cx="3586783" cy="948732"/>
          </a:xfrm>
          <a:prstGeom prst="flowChartInputOutpu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43" name="Organigramme : Données 65"/>
          <p:cNvSpPr/>
          <p:nvPr/>
        </p:nvSpPr>
        <p:spPr>
          <a:xfrm>
            <a:off x="221187" y="4393447"/>
            <a:ext cx="3586783" cy="948732"/>
          </a:xfrm>
          <a:prstGeom prst="flowChartInputOutpu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44" name="Organigramme : Données 65"/>
          <p:cNvSpPr/>
          <p:nvPr/>
        </p:nvSpPr>
        <p:spPr>
          <a:xfrm>
            <a:off x="2689786" y="4393447"/>
            <a:ext cx="3586783" cy="948732"/>
          </a:xfrm>
          <a:prstGeom prst="flowChartInputOutpu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grpSp>
        <p:nvGrpSpPr>
          <p:cNvPr id="145" name="Groupe 141"/>
          <p:cNvGrpSpPr/>
          <p:nvPr/>
        </p:nvGrpSpPr>
        <p:grpSpPr>
          <a:xfrm>
            <a:off x="1276322" y="4392117"/>
            <a:ext cx="260066" cy="319654"/>
            <a:chOff x="2229294" y="5021989"/>
            <a:chExt cx="260066" cy="319654"/>
          </a:xfrm>
        </p:grpSpPr>
        <p:pic>
          <p:nvPicPr>
            <p:cNvPr id="146" name="Image 142" descr="fichier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</p:spPr>
        </p:pic>
        <p:sp>
          <p:nvSpPr>
            <p:cNvPr id="147" name="Triangle isocèle 143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grpSp>
        <p:nvGrpSpPr>
          <p:cNvPr id="148" name="Groupe 144"/>
          <p:cNvGrpSpPr/>
          <p:nvPr/>
        </p:nvGrpSpPr>
        <p:grpSpPr>
          <a:xfrm>
            <a:off x="1556124" y="4801535"/>
            <a:ext cx="260066" cy="319654"/>
            <a:chOff x="2229294" y="5021989"/>
            <a:chExt cx="260066" cy="319654"/>
          </a:xfrm>
        </p:grpSpPr>
        <p:pic>
          <p:nvPicPr>
            <p:cNvPr id="149" name="Image 145" descr="fichier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</p:spPr>
        </p:pic>
        <p:sp>
          <p:nvSpPr>
            <p:cNvPr id="150" name="Triangle isocèle 146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sp>
        <p:nvSpPr>
          <p:cNvPr id="151" name="Ellipse 96"/>
          <p:cNvSpPr/>
          <p:nvPr/>
        </p:nvSpPr>
        <p:spPr>
          <a:xfrm>
            <a:off x="3961935" y="4556836"/>
            <a:ext cx="341194" cy="224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sp>
        <p:nvSpPr>
          <p:cNvPr id="152" name="Ellipse 98"/>
          <p:cNvSpPr/>
          <p:nvPr/>
        </p:nvSpPr>
        <p:spPr>
          <a:xfrm>
            <a:off x="4477280" y="4719749"/>
            <a:ext cx="341194" cy="2242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fr-FR" sz="1600" smtClean="0">
              <a:latin typeface="PT Serif"/>
              <a:cs typeface="PT Serif"/>
            </a:endParaRPr>
          </a:p>
        </p:txBody>
      </p:sp>
      <p:pic>
        <p:nvPicPr>
          <p:cNvPr id="153" name="Picture 152" descr="goal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38" y="4479401"/>
            <a:ext cx="221577" cy="221577"/>
          </a:xfrm>
          <a:prstGeom prst="rect">
            <a:avLst/>
          </a:prstGeom>
        </p:spPr>
      </p:pic>
      <p:pic>
        <p:nvPicPr>
          <p:cNvPr id="154" name="Picture 153" descr="goal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67" y="4447460"/>
            <a:ext cx="221577" cy="221577"/>
          </a:xfrm>
          <a:prstGeom prst="rect">
            <a:avLst/>
          </a:prstGeom>
        </p:spPr>
      </p:pic>
      <p:sp>
        <p:nvSpPr>
          <p:cNvPr id="155" name="ZoneTexte 67"/>
          <p:cNvSpPr txBox="1"/>
          <p:nvPr/>
        </p:nvSpPr>
        <p:spPr>
          <a:xfrm>
            <a:off x="2955201" y="5052552"/>
            <a:ext cx="2729564" cy="276999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Palatino"/>
                <a:cs typeface="Palatino"/>
              </a:rPr>
              <a:t>VUE APPLICATIVE</a:t>
            </a:r>
            <a:endParaRPr lang="fr-FR" b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grpSp>
        <p:nvGrpSpPr>
          <p:cNvPr id="156" name="Groupe 75"/>
          <p:cNvGrpSpPr/>
          <p:nvPr/>
        </p:nvGrpSpPr>
        <p:grpSpPr>
          <a:xfrm>
            <a:off x="1364677" y="820973"/>
            <a:ext cx="730102" cy="464288"/>
            <a:chOff x="1718930" y="1456661"/>
            <a:chExt cx="730102" cy="464288"/>
          </a:xfrm>
        </p:grpSpPr>
        <p:sp>
          <p:nvSpPr>
            <p:cNvPr id="157" name="Ellipse 53"/>
            <p:cNvSpPr/>
            <p:nvPr/>
          </p:nvSpPr>
          <p:spPr>
            <a:xfrm>
              <a:off x="1754372" y="1456661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58" name="Ellipse 57"/>
            <p:cNvSpPr/>
            <p:nvPr/>
          </p:nvSpPr>
          <p:spPr>
            <a:xfrm>
              <a:off x="1718930" y="1803991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sp>
          <p:nvSpPr>
            <p:cNvPr id="159" name="Ellipse 58"/>
            <p:cNvSpPr/>
            <p:nvPr/>
          </p:nvSpPr>
          <p:spPr>
            <a:xfrm>
              <a:off x="2300176" y="1470837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  <p:cxnSp>
          <p:nvCxnSpPr>
            <p:cNvPr id="160" name="Connecteur droit avec flèche 60"/>
            <p:cNvCxnSpPr>
              <a:stCxn id="157" idx="6"/>
              <a:endCxn id="159" idx="2"/>
            </p:cNvCxnSpPr>
            <p:nvPr/>
          </p:nvCxnSpPr>
          <p:spPr>
            <a:xfrm>
              <a:off x="1903228" y="1515140"/>
              <a:ext cx="396948" cy="14176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cteur droit avec flèche 72"/>
            <p:cNvCxnSpPr>
              <a:stCxn id="163" idx="1"/>
              <a:endCxn id="157" idx="4"/>
            </p:cNvCxnSpPr>
            <p:nvPr/>
          </p:nvCxnSpPr>
          <p:spPr>
            <a:xfrm rot="16200000" flipV="1">
              <a:off x="1889615" y="1512804"/>
              <a:ext cx="95100" cy="216730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eur droit avec flèche 63"/>
            <p:cNvCxnSpPr>
              <a:stCxn id="158" idx="6"/>
              <a:endCxn id="163" idx="1"/>
            </p:cNvCxnSpPr>
            <p:nvPr/>
          </p:nvCxnSpPr>
          <p:spPr>
            <a:xfrm flipV="1">
              <a:off x="1867786" y="1668719"/>
              <a:ext cx="177744" cy="193751"/>
            </a:xfrm>
            <a:prstGeom prst="straightConnector1">
              <a:avLst/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Ellipse 56"/>
            <p:cNvSpPr/>
            <p:nvPr/>
          </p:nvSpPr>
          <p:spPr>
            <a:xfrm>
              <a:off x="2023731" y="1651591"/>
              <a:ext cx="148856" cy="1169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grpSp>
        <p:nvGrpSpPr>
          <p:cNvPr id="164" name="Grouper 3"/>
          <p:cNvGrpSpPr/>
          <p:nvPr/>
        </p:nvGrpSpPr>
        <p:grpSpPr>
          <a:xfrm>
            <a:off x="3816112" y="905007"/>
            <a:ext cx="1191715" cy="266925"/>
            <a:chOff x="4142354" y="1433883"/>
            <a:chExt cx="1191715" cy="266925"/>
          </a:xfrm>
        </p:grpSpPr>
        <p:sp>
          <p:nvSpPr>
            <p:cNvPr id="165" name="Chevron 164"/>
            <p:cNvSpPr/>
            <p:nvPr/>
          </p:nvSpPr>
          <p:spPr>
            <a:xfrm>
              <a:off x="4522217" y="1433883"/>
              <a:ext cx="398059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smtClean="0">
                <a:solidFill>
                  <a:schemeClr val="tx1"/>
                </a:solidFill>
                <a:latin typeface="PT Serif"/>
                <a:cs typeface="PT Serif"/>
              </a:endParaRPr>
            </a:p>
          </p:txBody>
        </p:sp>
        <p:sp>
          <p:nvSpPr>
            <p:cNvPr id="166" name="Chevron 165"/>
            <p:cNvSpPr/>
            <p:nvPr/>
          </p:nvSpPr>
          <p:spPr>
            <a:xfrm>
              <a:off x="4142354" y="1436158"/>
              <a:ext cx="398059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smtClean="0">
                <a:solidFill>
                  <a:schemeClr val="tx1"/>
                </a:solidFill>
                <a:latin typeface="PT Serif"/>
                <a:cs typeface="PT Serif"/>
              </a:endParaRPr>
            </a:p>
          </p:txBody>
        </p:sp>
        <p:sp>
          <p:nvSpPr>
            <p:cNvPr id="167" name="Chevron 166"/>
            <p:cNvSpPr/>
            <p:nvPr/>
          </p:nvSpPr>
          <p:spPr>
            <a:xfrm>
              <a:off x="4936010" y="1548408"/>
              <a:ext cx="398059" cy="15240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lang="fr-FR" sz="1600" smtClean="0">
                <a:solidFill>
                  <a:schemeClr val="tx1"/>
                </a:solidFill>
                <a:latin typeface="PT Serif"/>
                <a:cs typeface="PT Serif"/>
              </a:endParaRPr>
            </a:p>
          </p:txBody>
        </p:sp>
      </p:grpSp>
      <p:pic>
        <p:nvPicPr>
          <p:cNvPr id="168" name="Picture 167" descr="goal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51" y="889368"/>
            <a:ext cx="369891" cy="369891"/>
          </a:xfrm>
          <a:prstGeom prst="rect">
            <a:avLst/>
          </a:prstGeom>
        </p:spPr>
      </p:pic>
      <p:pic>
        <p:nvPicPr>
          <p:cNvPr id="169" name="Picture 168" descr="goal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38" y="907646"/>
            <a:ext cx="369891" cy="369891"/>
          </a:xfrm>
          <a:prstGeom prst="rect">
            <a:avLst/>
          </a:prstGeom>
        </p:spPr>
      </p:pic>
      <p:grpSp>
        <p:nvGrpSpPr>
          <p:cNvPr id="170" name="Groupe 140"/>
          <p:cNvGrpSpPr/>
          <p:nvPr/>
        </p:nvGrpSpPr>
        <p:grpSpPr>
          <a:xfrm>
            <a:off x="1846050" y="4539669"/>
            <a:ext cx="260066" cy="319654"/>
            <a:chOff x="2229294" y="5021989"/>
            <a:chExt cx="260066" cy="319654"/>
          </a:xfrm>
        </p:grpSpPr>
        <p:pic>
          <p:nvPicPr>
            <p:cNvPr id="171" name="Image 137" descr="fichier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9294" y="5072053"/>
              <a:ext cx="209329" cy="269590"/>
            </a:xfrm>
            <a:prstGeom prst="rect">
              <a:avLst/>
            </a:prstGeom>
          </p:spPr>
        </p:pic>
        <p:sp>
          <p:nvSpPr>
            <p:cNvPr id="172" name="Triangle isocèle 139"/>
            <p:cNvSpPr/>
            <p:nvPr/>
          </p:nvSpPr>
          <p:spPr>
            <a:xfrm rot="2533383">
              <a:off x="2385517" y="5021989"/>
              <a:ext cx="103843" cy="77882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PT Serif"/>
                <a:cs typeface="PT Serif"/>
              </a:endParaRPr>
            </a:p>
          </p:txBody>
        </p:sp>
      </p:grpSp>
      <p:pic>
        <p:nvPicPr>
          <p:cNvPr id="173" name="Picture 172" descr="goal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97" y="4819361"/>
            <a:ext cx="221577" cy="221577"/>
          </a:xfrm>
          <a:prstGeom prst="rect">
            <a:avLst/>
          </a:prstGeom>
        </p:spPr>
      </p:pic>
      <p:pic>
        <p:nvPicPr>
          <p:cNvPr id="174" name="Picture 173" descr="goal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14" y="4828697"/>
            <a:ext cx="221577" cy="221577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548329" y="1025615"/>
            <a:ext cx="8094522" cy="3865706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 w="9525" cmpd="sng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PT Serif"/>
              <a:cs typeface="PT Serif"/>
            </a:endParaRPr>
          </a:p>
        </p:txBody>
      </p:sp>
      <p:sp>
        <p:nvSpPr>
          <p:cNvPr id="176" name="ZoneTexte 175"/>
          <p:cNvSpPr txBox="1"/>
          <p:nvPr/>
        </p:nvSpPr>
        <p:spPr>
          <a:xfrm rot="16200000">
            <a:off x="-906713" y="2685385"/>
            <a:ext cx="3598454" cy="43088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accent4">
                    <a:lumMod val="75000"/>
                  </a:schemeClr>
                </a:solidFill>
                <a:latin typeface="Palatino"/>
                <a:cs typeface="Palatino"/>
              </a:rPr>
              <a:t>VUE INTÉGRATION</a:t>
            </a:r>
            <a:endParaRPr lang="fr-FR" sz="2800" b="1" dirty="0">
              <a:solidFill>
                <a:schemeClr val="accent4">
                  <a:lumMod val="75000"/>
                </a:schemeClr>
              </a:solidFill>
              <a:latin typeface="Palatino"/>
              <a:cs typeface="Palatino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2314254" y="4477980"/>
            <a:ext cx="1637732" cy="232928"/>
            <a:chOff x="2284695" y="2010949"/>
            <a:chExt cx="1637732" cy="232928"/>
          </a:xfrm>
        </p:grpSpPr>
        <p:cxnSp>
          <p:nvCxnSpPr>
            <p:cNvPr id="178" name="Connecteur droit avec flèche 154"/>
            <p:cNvCxnSpPr/>
            <p:nvPr/>
          </p:nvCxnSpPr>
          <p:spPr>
            <a:xfrm flipH="1" flipV="1">
              <a:off x="2692400" y="2241550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ZoneTexte 151"/>
            <p:cNvSpPr txBox="1"/>
            <p:nvPr/>
          </p:nvSpPr>
          <p:spPr>
            <a:xfrm>
              <a:off x="2284695" y="2010949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403152"/>
                  </a:solidFill>
                  <a:latin typeface="Palatino"/>
                  <a:cs typeface="Palatino"/>
                </a:rPr>
                <a:t>Utilise</a:t>
              </a:r>
              <a:endParaRPr lang="fr-FR" sz="1200" b="1" dirty="0">
                <a:solidFill>
                  <a:srgbClr val="403152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5266582" y="4494884"/>
            <a:ext cx="1637732" cy="253897"/>
            <a:chOff x="5284009" y="1990743"/>
            <a:chExt cx="1637732" cy="253897"/>
          </a:xfrm>
        </p:grpSpPr>
        <p:cxnSp>
          <p:nvCxnSpPr>
            <p:cNvPr id="181" name="Connecteur droit avec flèche 154"/>
            <p:cNvCxnSpPr/>
            <p:nvPr/>
          </p:nvCxnSpPr>
          <p:spPr>
            <a:xfrm flipH="1" flipV="1">
              <a:off x="5678754" y="2242313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ZoneTexte 151"/>
            <p:cNvSpPr txBox="1"/>
            <p:nvPr/>
          </p:nvSpPr>
          <p:spPr>
            <a:xfrm>
              <a:off x="5284009" y="1990743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403152"/>
                  </a:solidFill>
                  <a:latin typeface="Palatino"/>
                  <a:cs typeface="Palatino"/>
                </a:rPr>
                <a:t>Rempli par</a:t>
              </a:r>
              <a:endParaRPr lang="fr-FR" sz="1200" b="1" dirty="0" smtClean="0">
                <a:solidFill>
                  <a:srgbClr val="403152"/>
                </a:solidFill>
                <a:latin typeface="PT Serif"/>
                <a:cs typeface="PT Serif"/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7161956" y="3456115"/>
            <a:ext cx="1637732" cy="1322826"/>
            <a:chOff x="5664423" y="4661385"/>
            <a:chExt cx="1637732" cy="1322826"/>
          </a:xfrm>
        </p:grpSpPr>
        <p:sp>
          <p:nvSpPr>
            <p:cNvPr id="184" name="ZoneTexte 55"/>
            <p:cNvSpPr txBox="1"/>
            <p:nvPr/>
          </p:nvSpPr>
          <p:spPr>
            <a:xfrm>
              <a:off x="5664423" y="5122249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  <p:cxnSp>
          <p:nvCxnSpPr>
            <p:cNvPr id="185" name="Connecteur droit avec flèche 154"/>
            <p:cNvCxnSpPr/>
            <p:nvPr/>
          </p:nvCxnSpPr>
          <p:spPr>
            <a:xfrm>
              <a:off x="5980899" y="4661385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/>
          <p:cNvGrpSpPr/>
          <p:nvPr/>
        </p:nvGrpSpPr>
        <p:grpSpPr>
          <a:xfrm>
            <a:off x="1882206" y="3469016"/>
            <a:ext cx="1637732" cy="1322826"/>
            <a:chOff x="189363" y="4664809"/>
            <a:chExt cx="1637732" cy="1322826"/>
          </a:xfrm>
        </p:grpSpPr>
        <p:cxnSp>
          <p:nvCxnSpPr>
            <p:cNvPr id="187" name="Connecteur droit avec flèche 154"/>
            <p:cNvCxnSpPr/>
            <p:nvPr/>
          </p:nvCxnSpPr>
          <p:spPr>
            <a:xfrm>
              <a:off x="534622" y="4664809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ZoneTexte 151"/>
            <p:cNvSpPr txBox="1"/>
            <p:nvPr/>
          </p:nvSpPr>
          <p:spPr>
            <a:xfrm>
              <a:off x="189363" y="5104589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4690518" y="3464594"/>
            <a:ext cx="1637732" cy="1322826"/>
            <a:chOff x="2732767" y="4686043"/>
            <a:chExt cx="1637732" cy="1322826"/>
          </a:xfrm>
        </p:grpSpPr>
        <p:cxnSp>
          <p:nvCxnSpPr>
            <p:cNvPr id="190" name="Connecteur droit avec flèche 154"/>
            <p:cNvCxnSpPr/>
            <p:nvPr/>
          </p:nvCxnSpPr>
          <p:spPr>
            <a:xfrm>
              <a:off x="3058761" y="4686043"/>
              <a:ext cx="8023" cy="1322826"/>
            </a:xfrm>
            <a:prstGeom prst="straightConnector1">
              <a:avLst/>
            </a:prstGeom>
            <a:ln w="28575" cmpd="sng">
              <a:solidFill>
                <a:schemeClr val="accent4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ZoneTexte 151"/>
            <p:cNvSpPr txBox="1"/>
            <p:nvPr/>
          </p:nvSpPr>
          <p:spPr>
            <a:xfrm>
              <a:off x="2732767" y="5121370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4834534" y="1581051"/>
            <a:ext cx="1637732" cy="1248733"/>
            <a:chOff x="3146569" y="2776844"/>
            <a:chExt cx="1637732" cy="1248733"/>
          </a:xfrm>
        </p:grpSpPr>
        <p:cxnSp>
          <p:nvCxnSpPr>
            <p:cNvPr id="193" name="Connecteur droit avec flèche 154"/>
            <p:cNvCxnSpPr/>
            <p:nvPr/>
          </p:nvCxnSpPr>
          <p:spPr>
            <a:xfrm>
              <a:off x="3441430" y="2776844"/>
              <a:ext cx="15428" cy="1248733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ZoneTexte 151"/>
            <p:cNvSpPr txBox="1"/>
            <p:nvPr/>
          </p:nvSpPr>
          <p:spPr>
            <a:xfrm>
              <a:off x="3146569" y="3193596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7337509" y="1600005"/>
            <a:ext cx="1637732" cy="1261648"/>
            <a:chOff x="6021316" y="2776844"/>
            <a:chExt cx="1637732" cy="1261648"/>
          </a:xfrm>
        </p:grpSpPr>
        <p:cxnSp>
          <p:nvCxnSpPr>
            <p:cNvPr id="196" name="Connecteur droit avec flèche 154"/>
            <p:cNvCxnSpPr/>
            <p:nvPr/>
          </p:nvCxnSpPr>
          <p:spPr>
            <a:xfrm>
              <a:off x="6350329" y="2776844"/>
              <a:ext cx="7565" cy="1261648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ZoneTexte 151"/>
            <p:cNvSpPr txBox="1"/>
            <p:nvPr/>
          </p:nvSpPr>
          <p:spPr>
            <a:xfrm>
              <a:off x="6021316" y="3191423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Raffinement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2170238" y="2834582"/>
            <a:ext cx="1637732" cy="204497"/>
            <a:chOff x="2317696" y="2039380"/>
            <a:chExt cx="1637732" cy="204497"/>
          </a:xfrm>
        </p:grpSpPr>
        <p:cxnSp>
          <p:nvCxnSpPr>
            <p:cNvPr id="199" name="Connecteur droit avec flèche 154"/>
            <p:cNvCxnSpPr/>
            <p:nvPr/>
          </p:nvCxnSpPr>
          <p:spPr>
            <a:xfrm flipH="1" flipV="1">
              <a:off x="2692400" y="2241550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ZoneTexte 151"/>
            <p:cNvSpPr txBox="1"/>
            <p:nvPr/>
          </p:nvSpPr>
          <p:spPr>
            <a:xfrm>
              <a:off x="2317696" y="2039380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rgbClr val="403152"/>
                  </a:solidFill>
                  <a:latin typeface="PT Serif"/>
                  <a:cs typeface="PT Serif"/>
                </a:rPr>
                <a:t>Utilise</a:t>
              </a:r>
              <a:endParaRPr lang="fr-FR" sz="1400" b="1" dirty="0" smtClean="0">
                <a:solidFill>
                  <a:srgbClr val="403152"/>
                </a:solidFill>
                <a:latin typeface="PT Serif"/>
                <a:cs typeface="PT Serif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5013337" y="2757509"/>
            <a:ext cx="1637732" cy="253897"/>
            <a:chOff x="5284009" y="1990743"/>
            <a:chExt cx="1637732" cy="253897"/>
          </a:xfrm>
        </p:grpSpPr>
        <p:cxnSp>
          <p:nvCxnSpPr>
            <p:cNvPr id="202" name="Connecteur droit avec flèche 154"/>
            <p:cNvCxnSpPr/>
            <p:nvPr/>
          </p:nvCxnSpPr>
          <p:spPr>
            <a:xfrm flipH="1" flipV="1">
              <a:off x="5678754" y="2242313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ZoneTexte 151"/>
            <p:cNvSpPr txBox="1"/>
            <p:nvPr/>
          </p:nvSpPr>
          <p:spPr>
            <a:xfrm>
              <a:off x="5284009" y="1990743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accent4">
                      <a:lumMod val="50000"/>
                    </a:schemeClr>
                  </a:solidFill>
                  <a:latin typeface="PT Serif"/>
                  <a:cs typeface="PT Serif"/>
                </a:rPr>
                <a:t>Rempli</a:t>
              </a:r>
              <a:r>
                <a:rPr lang="fr-FR" sz="1200" b="1" dirty="0" smtClean="0">
                  <a:solidFill>
                    <a:srgbClr val="403152"/>
                  </a:solidFill>
                  <a:latin typeface="PT Serif"/>
                  <a:cs typeface="PT Serif"/>
                </a:rPr>
                <a:t> par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1935762" y="1074650"/>
            <a:ext cx="1637732" cy="251882"/>
            <a:chOff x="2102422" y="1991995"/>
            <a:chExt cx="1637732" cy="251882"/>
          </a:xfrm>
        </p:grpSpPr>
        <p:cxnSp>
          <p:nvCxnSpPr>
            <p:cNvPr id="205" name="Connecteur droit avec flèche 154"/>
            <p:cNvCxnSpPr/>
            <p:nvPr/>
          </p:nvCxnSpPr>
          <p:spPr>
            <a:xfrm flipH="1" flipV="1">
              <a:off x="2692400" y="2241550"/>
              <a:ext cx="685934" cy="2327"/>
            </a:xfrm>
            <a:prstGeom prst="straightConnector1">
              <a:avLst/>
            </a:prstGeom>
            <a:ln w="28575" cmpd="sng">
              <a:solidFill>
                <a:schemeClr val="accent4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ZoneTexte 151"/>
            <p:cNvSpPr txBox="1"/>
            <p:nvPr/>
          </p:nvSpPr>
          <p:spPr>
            <a:xfrm>
              <a:off x="2102422" y="1991995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fr-FR" sz="1200" b="1" dirty="0">
                  <a:solidFill>
                    <a:schemeClr val="accent4">
                      <a:lumMod val="75000"/>
                    </a:schemeClr>
                  </a:solidFill>
                  <a:latin typeface="Palatino"/>
                  <a:cs typeface="Palatino"/>
                </a:rPr>
                <a:t>	</a:t>
              </a:r>
              <a:r>
                <a:rPr lang="fr-FR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U</a:t>
              </a:r>
              <a:r>
                <a:rPr lang="fr-FR" sz="1200" b="1" dirty="0" smtClean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tilise</a:t>
              </a:r>
              <a:endParaRPr lang="fr-FR" sz="1200" b="1" dirty="0">
                <a:solidFill>
                  <a:schemeClr val="accent4">
                    <a:lumMod val="50000"/>
                  </a:schemeClr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5022065" y="1082112"/>
            <a:ext cx="1637732" cy="244420"/>
            <a:chOff x="5265053" y="2000220"/>
            <a:chExt cx="1637732" cy="244420"/>
          </a:xfrm>
        </p:grpSpPr>
        <p:cxnSp>
          <p:nvCxnSpPr>
            <p:cNvPr id="208" name="Connecteur droit avec flèche 154"/>
            <p:cNvCxnSpPr/>
            <p:nvPr/>
          </p:nvCxnSpPr>
          <p:spPr>
            <a:xfrm flipH="1" flipV="1">
              <a:off x="5678754" y="2242313"/>
              <a:ext cx="685934" cy="2327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ZoneTexte 151"/>
            <p:cNvSpPr txBox="1"/>
            <p:nvPr/>
          </p:nvSpPr>
          <p:spPr>
            <a:xfrm>
              <a:off x="5265053" y="2000220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R</a:t>
              </a:r>
              <a:r>
                <a:rPr lang="en-US" sz="1200" b="1" dirty="0" smtClean="0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rPr>
                <a:t>empli</a:t>
              </a:r>
              <a:r>
                <a:rPr lang="en-US" sz="1200" b="1" dirty="0" smtClean="0">
                  <a:solidFill>
                    <a:schemeClr val="accent4">
                      <a:lumMod val="75000"/>
                    </a:schemeClr>
                  </a:solidFill>
                  <a:latin typeface="Palatino"/>
                  <a:cs typeface="Palatino"/>
                </a:rPr>
                <a:t> par</a:t>
              </a:r>
              <a:endParaRPr lang="fr-FR" sz="1200" b="1" dirty="0" smtClean="0">
                <a:solidFill>
                  <a:srgbClr val="403152"/>
                </a:solidFill>
                <a:latin typeface="PT Serif"/>
                <a:cs typeface="PT Serif"/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2098230" y="1602887"/>
            <a:ext cx="1637732" cy="1322826"/>
            <a:chOff x="500068" y="2798680"/>
            <a:chExt cx="1637732" cy="1322826"/>
          </a:xfrm>
        </p:grpSpPr>
        <p:sp>
          <p:nvSpPr>
            <p:cNvPr id="211" name="ZoneTexte 151"/>
            <p:cNvSpPr txBox="1"/>
            <p:nvPr/>
          </p:nvSpPr>
          <p:spPr>
            <a:xfrm>
              <a:off x="500068" y="3213802"/>
              <a:ext cx="1637732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bIns="0" rtlCol="0">
              <a:spAutoFit/>
            </a:bodyPr>
            <a:lstStyle>
              <a:defPPr>
                <a:defRPr lang="en-US"/>
              </a:defPPr>
              <a:lvl1pPr algn="ctr">
                <a:defRPr sz="1200" b="1">
                  <a:solidFill>
                    <a:schemeClr val="accent4">
                      <a:lumMod val="50000"/>
                    </a:schemeClr>
                  </a:solidFill>
                  <a:latin typeface="Palatino"/>
                  <a:cs typeface="Palatino"/>
                </a:defRPr>
              </a:lvl1pPr>
            </a:lstStyle>
            <a:p>
              <a:r>
                <a:rPr lang="fr-FR" dirty="0"/>
                <a:t>Raffinement</a:t>
              </a:r>
              <a:endParaRPr lang="fr-FR" dirty="0"/>
            </a:p>
          </p:txBody>
        </p:sp>
        <p:cxnSp>
          <p:nvCxnSpPr>
            <p:cNvPr id="212" name="Connecteur droit avec flèche 154"/>
            <p:cNvCxnSpPr/>
            <p:nvPr/>
          </p:nvCxnSpPr>
          <p:spPr>
            <a:xfrm>
              <a:off x="828180" y="2798680"/>
              <a:ext cx="8023" cy="1322826"/>
            </a:xfrm>
            <a:prstGeom prst="straightConnector1">
              <a:avLst/>
            </a:prstGeom>
            <a:ln w="28575" cmpd="sng">
              <a:solidFill>
                <a:srgbClr val="403152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341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Du </a:t>
            </a:r>
            <a:r>
              <a:rPr lang="fr-FR" dirty="0">
                <a:solidFill>
                  <a:srgbClr val="FFFFFF"/>
                </a:solidFill>
                <a:latin typeface="Futura Condensed"/>
                <a:cs typeface="Futura Condensed"/>
              </a:rPr>
              <a:t>b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esoin d’architecture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36512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ounded Rectangle 89"/>
          <p:cNvSpPr/>
          <p:nvPr/>
        </p:nvSpPr>
        <p:spPr>
          <a:xfrm>
            <a:off x="755576" y="1675861"/>
            <a:ext cx="7569565" cy="126071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ounded Rectangle 90"/>
          <p:cNvSpPr/>
          <p:nvPr/>
        </p:nvSpPr>
        <p:spPr>
          <a:xfrm>
            <a:off x="1251248" y="5013176"/>
            <a:ext cx="6768752" cy="115212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ounded Rectangle 91"/>
          <p:cNvSpPr/>
          <p:nvPr/>
        </p:nvSpPr>
        <p:spPr>
          <a:xfrm>
            <a:off x="755577" y="5157192"/>
            <a:ext cx="7579806" cy="115212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/>
          <p:cNvSpPr/>
          <p:nvPr/>
        </p:nvSpPr>
        <p:spPr>
          <a:xfrm>
            <a:off x="1035224" y="4941168"/>
            <a:ext cx="7137176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ounded Rectangle 93"/>
          <p:cNvSpPr/>
          <p:nvPr/>
        </p:nvSpPr>
        <p:spPr>
          <a:xfrm>
            <a:off x="1251248" y="4365104"/>
            <a:ext cx="6768752" cy="1152128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/>
          <p:cNvSpPr/>
          <p:nvPr/>
        </p:nvSpPr>
        <p:spPr>
          <a:xfrm>
            <a:off x="755577" y="4971366"/>
            <a:ext cx="7776864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294" y="5328974"/>
            <a:ext cx="650504" cy="65050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520" y="5395452"/>
            <a:ext cx="443596" cy="44359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826" y="5422385"/>
            <a:ext cx="460700" cy="4607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6726" y="4727334"/>
            <a:ext cx="429858" cy="4298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6062" y="5445643"/>
            <a:ext cx="439842" cy="439842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1899320" y="5816930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Serveurs</a:t>
            </a:r>
            <a:endParaRPr lang="fr-FR" sz="1600" dirty="0">
              <a:latin typeface="Palatino"/>
              <a:cs typeface="Palatino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763416" y="5826750"/>
            <a:ext cx="2270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Palatino"/>
                <a:cs typeface="Palatino"/>
              </a:rPr>
              <a:t>Base de données</a:t>
            </a:r>
            <a:endParaRPr lang="fr-FR" sz="1600" dirty="0">
              <a:latin typeface="Palatino"/>
              <a:cs typeface="Palatino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995664" y="582675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Stockage</a:t>
            </a:r>
            <a:endParaRPr lang="fr-FR" sz="1600" dirty="0">
              <a:latin typeface="Palatino"/>
              <a:cs typeface="Palatino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55577" y="2725301"/>
            <a:ext cx="7776864" cy="576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extBox 104"/>
          <p:cNvSpPr txBox="1"/>
          <p:nvPr/>
        </p:nvSpPr>
        <p:spPr>
          <a:xfrm>
            <a:off x="4059560" y="507008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Application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507832" y="5826750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Réseaux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1113" y="2689657"/>
            <a:ext cx="600787" cy="600787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2754691" y="3239922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Personnel</a:t>
            </a:r>
          </a:p>
        </p:txBody>
      </p:sp>
      <p:sp>
        <p:nvSpPr>
          <p:cNvPr id="109" name="Chevron 108"/>
          <p:cNvSpPr/>
          <p:nvPr/>
        </p:nvSpPr>
        <p:spPr>
          <a:xfrm>
            <a:off x="4566440" y="3052934"/>
            <a:ext cx="309884" cy="179442"/>
          </a:xfrm>
          <a:prstGeom prst="chevron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0" name="Chevron 109"/>
          <p:cNvSpPr/>
          <p:nvPr/>
        </p:nvSpPr>
        <p:spPr>
          <a:xfrm>
            <a:off x="4842923" y="3052934"/>
            <a:ext cx="309884" cy="179442"/>
          </a:xfrm>
          <a:prstGeom prst="chevron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1" name="Chevron 110"/>
          <p:cNvSpPr/>
          <p:nvPr/>
        </p:nvSpPr>
        <p:spPr>
          <a:xfrm>
            <a:off x="5109103" y="3052934"/>
            <a:ext cx="309884" cy="179442"/>
          </a:xfrm>
          <a:prstGeom prst="chevron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482883" y="3239922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latin typeface="Palatino"/>
                <a:cs typeface="Palatino"/>
              </a:rPr>
              <a:t>Processus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5131" y="2916270"/>
            <a:ext cx="300950" cy="30095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7820" y="2629454"/>
            <a:ext cx="300950" cy="30095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4181" y="2751984"/>
            <a:ext cx="300950" cy="30095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6283083" y="3238706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smtClean="0">
                <a:latin typeface="Palatino"/>
                <a:cs typeface="Palatino"/>
              </a:rPr>
              <a:t>Objectifs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8020000" y="4827350"/>
            <a:ext cx="0" cy="864096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323256" y="4437112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Palatino"/>
                <a:cs typeface="Palatino"/>
              </a:rPr>
              <a:t>Système Informatique</a:t>
            </a:r>
            <a:endParaRPr lang="fr-FR" sz="1400" b="1" i="1" dirty="0" smtClean="0">
              <a:latin typeface="Palatino"/>
              <a:cs typeface="Palatino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1251248" y="4827350"/>
            <a:ext cx="0" cy="874748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755576" y="2063786"/>
            <a:ext cx="0" cy="3641325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326657" y="2131573"/>
            <a:ext cx="8725" cy="3717554"/>
          </a:xfrm>
          <a:prstGeom prst="line">
            <a:avLst/>
          </a:prstGeom>
          <a:ln w="9525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27584" y="1712443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latin typeface="Palatino"/>
                <a:cs typeface="Palatino"/>
              </a:rPr>
              <a:t>Système d’Information</a:t>
            </a:r>
            <a:endParaRPr lang="fr-FR" sz="1600" b="1" i="1" dirty="0" smtClean="0">
              <a:latin typeface="Palatino"/>
              <a:cs typeface="Palatino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1242523" y="2570364"/>
            <a:ext cx="6768752" cy="1008112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TextBox 123"/>
          <p:cNvSpPr txBox="1"/>
          <p:nvPr/>
        </p:nvSpPr>
        <p:spPr>
          <a:xfrm>
            <a:off x="1403648" y="2570364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latin typeface="Palatino"/>
                <a:cs typeface="Palatino"/>
              </a:rPr>
              <a:t>Métier</a:t>
            </a:r>
            <a:endParaRPr lang="fr-FR" sz="1400" b="1" i="1" dirty="0" smtClean="0">
              <a:latin typeface="Palatino"/>
              <a:cs typeface="Palatino"/>
            </a:endParaRPr>
          </a:p>
        </p:txBody>
      </p:sp>
      <p:pic>
        <p:nvPicPr>
          <p:cNvPr id="128" name="Picture 127" descr="settings.eps"/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59801"/>
            <a:ext cx="417573" cy="421127"/>
          </a:xfrm>
          <a:prstGeom prst="rect">
            <a:avLst/>
          </a:prstGeom>
        </p:spPr>
      </p:pic>
      <p:pic>
        <p:nvPicPr>
          <p:cNvPr id="133" name="Picture 132" descr="settings.eps"/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75" y="4154540"/>
            <a:ext cx="417573" cy="421127"/>
          </a:xfrm>
          <a:prstGeom prst="rect">
            <a:avLst/>
          </a:prstGeom>
        </p:spPr>
      </p:pic>
      <p:cxnSp>
        <p:nvCxnSpPr>
          <p:cNvPr id="137" name="Straight Arrow Connector 136"/>
          <p:cNvCxnSpPr/>
          <p:nvPr/>
        </p:nvCxnSpPr>
        <p:spPr>
          <a:xfrm>
            <a:off x="4360258" y="3578476"/>
            <a:ext cx="8725" cy="786628"/>
          </a:xfrm>
          <a:prstGeom prst="straightConnector1">
            <a:avLst/>
          </a:prstGeom>
          <a:ln w="38100" cmpd="sng">
            <a:solidFill>
              <a:srgbClr val="8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426220" y="3785208"/>
            <a:ext cx="273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dirty="0" smtClean="0">
                <a:solidFill>
                  <a:srgbClr val="800000"/>
                </a:solidFill>
                <a:latin typeface="Palatino"/>
                <a:cs typeface="Palatino"/>
              </a:rPr>
              <a:t>Besoin d’alignement 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7524329" y="1340768"/>
            <a:ext cx="495672" cy="8699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3" name="Picture 142" descr="drawing-house-plan.eps"/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052736"/>
            <a:ext cx="783704" cy="835951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3797021" y="1066982"/>
            <a:ext cx="3583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solidFill>
                  <a:srgbClr val="008000"/>
                </a:solidFill>
                <a:latin typeface="Palatino"/>
                <a:cs typeface="Palatino"/>
              </a:rPr>
              <a:t>Architecture d’Entreprise</a:t>
            </a:r>
            <a:endParaRPr lang="fr-FR" sz="1600" b="1" i="1" dirty="0" smtClean="0">
              <a:solidFill>
                <a:srgbClr val="008000"/>
              </a:solidFill>
              <a:latin typeface="Palatino"/>
              <a:cs typeface="Palatino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555776" y="6324834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i="1" dirty="0" smtClean="0">
                <a:latin typeface="Palatino"/>
                <a:cs typeface="Palatino"/>
              </a:rPr>
              <a:t>Changements rapides</a:t>
            </a:r>
            <a:endParaRPr lang="fr-FR" sz="1600" b="1" i="1" dirty="0" smtClean="0">
              <a:latin typeface="Palatino"/>
              <a:cs typeface="Palatino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1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4" grpId="0" animBg="1"/>
      <p:bldP spid="14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Du besoin d’architecture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36512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TextBox 45"/>
          <p:cNvSpPr txBox="1"/>
          <p:nvPr/>
        </p:nvSpPr>
        <p:spPr>
          <a:xfrm>
            <a:off x="6120680" y="980728"/>
            <a:ext cx="3059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 i="1" dirty="0" smtClean="0">
                <a:latin typeface="Palatino"/>
                <a:cs typeface="Palatino"/>
              </a:rPr>
              <a:t>Systèmes Complexes</a:t>
            </a:r>
            <a:endParaRPr lang="fr-FR" sz="1600" b="1" i="1" dirty="0" smtClean="0">
              <a:latin typeface="Palatino"/>
              <a:cs typeface="Palatino"/>
            </a:endParaRPr>
          </a:p>
        </p:txBody>
      </p:sp>
      <p:pic>
        <p:nvPicPr>
          <p:cNvPr id="2" name="Picture 1" descr="henrydavidthoreau-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8"/>
          <a:stretch/>
        </p:blipFill>
        <p:spPr>
          <a:xfrm>
            <a:off x="755576" y="2194550"/>
            <a:ext cx="2775142" cy="3106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459756"/>
            <a:ext cx="3991992" cy="27694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39</a:t>
            </a:fld>
            <a:endParaRPr lang="en-GB"/>
          </a:p>
        </p:txBody>
      </p:sp>
      <p:sp>
        <p:nvSpPr>
          <p:cNvPr id="50" name="TextBox 49"/>
          <p:cNvSpPr txBox="1"/>
          <p:nvPr/>
        </p:nvSpPr>
        <p:spPr>
          <a:xfrm>
            <a:off x="611560" y="5394702"/>
            <a:ext cx="345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Cabane de Henry David Thoreau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32040" y="5373216"/>
            <a:ext cx="345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Palatino"/>
                <a:cs typeface="Palatino"/>
              </a:rPr>
              <a:t>Paris</a:t>
            </a:r>
          </a:p>
        </p:txBody>
      </p:sp>
    </p:spTree>
    <p:extLst>
      <p:ext uri="{BB962C8B-B14F-4D97-AF65-F5344CB8AC3E}">
        <p14:creationId xmlns:p14="http://schemas.microsoft.com/office/powerpoint/2010/main" val="249314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-27384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Introduction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74136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3721756" y="3356992"/>
            <a:ext cx="1426308" cy="13188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2800" dirty="0" smtClean="0">
                <a:latin typeface="Palatino"/>
                <a:cs typeface="Palatino"/>
              </a:rPr>
              <a:t>SI</a:t>
            </a:r>
            <a:endParaRPr lang="en-GB" sz="2000" dirty="0">
              <a:latin typeface="Palatino"/>
              <a:cs typeface="Palatino"/>
            </a:endParaRPr>
          </a:p>
        </p:txBody>
      </p:sp>
      <p:pic>
        <p:nvPicPr>
          <p:cNvPr id="24" name="Picture 23" descr="Capture d’écran 2016-06-23 à 13.27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" y="985630"/>
            <a:ext cx="3510502" cy="2422741"/>
          </a:xfrm>
          <a:prstGeom prst="rect">
            <a:avLst/>
          </a:prstGeom>
        </p:spPr>
      </p:pic>
      <p:pic>
        <p:nvPicPr>
          <p:cNvPr id="21" name="Picture 20" descr="Capture d’écran 2016-06-23 à 13.25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" y="985630"/>
            <a:ext cx="3510502" cy="2422741"/>
          </a:xfrm>
          <a:prstGeom prst="rect">
            <a:avLst/>
          </a:prstGeom>
          <a:ln w="12700" cmpd="sng">
            <a:noFill/>
            <a:prstDash val="sysDash"/>
          </a:ln>
        </p:spPr>
      </p:pic>
      <p:sp>
        <p:nvSpPr>
          <p:cNvPr id="146" name="TextBox 145"/>
          <p:cNvSpPr txBox="1"/>
          <p:nvPr/>
        </p:nvSpPr>
        <p:spPr>
          <a:xfrm>
            <a:off x="3347864" y="2761764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 smtClean="0">
                <a:solidFill>
                  <a:schemeClr val="accent6"/>
                </a:solidFill>
                <a:latin typeface="Palatino"/>
                <a:cs typeface="Palatino"/>
              </a:rPr>
              <a:t>Smart </a:t>
            </a:r>
            <a:r>
              <a:rPr lang="en-GB" sz="2800" dirty="0">
                <a:latin typeface="Palatino"/>
                <a:cs typeface="Palatino"/>
              </a:rPr>
              <a:t>Grid</a:t>
            </a:r>
            <a:endParaRPr lang="en-GB" sz="2800" i="1" dirty="0">
              <a:latin typeface="Palatino"/>
              <a:cs typeface="Palatino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347864" y="3284984"/>
            <a:ext cx="489474" cy="360040"/>
          </a:xfrm>
          <a:prstGeom prst="straightConnector1">
            <a:avLst/>
          </a:prstGeom>
          <a:ln w="19050" cmpd="sng">
            <a:solidFill>
              <a:srgbClr val="F7964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0" y="674136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881629" y="4492397"/>
            <a:ext cx="741161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b="1" i="1" dirty="0" smtClean="0">
                <a:latin typeface="Palatino"/>
                <a:cs typeface="Palatino"/>
              </a:rPr>
              <a:t>Définition</a:t>
            </a:r>
          </a:p>
          <a:p>
            <a:pPr algn="just"/>
            <a:endParaRPr lang="fr-FR" sz="800" dirty="0" smtClean="0">
              <a:latin typeface="Palatino"/>
              <a:cs typeface="Palatino"/>
            </a:endParaRPr>
          </a:p>
          <a:p>
            <a:pPr algn="just"/>
            <a:r>
              <a:rPr lang="fr-FR" sz="2000" dirty="0">
                <a:latin typeface="Palatino"/>
                <a:cs typeface="Palatino"/>
              </a:rPr>
              <a:t>U</a:t>
            </a:r>
            <a:r>
              <a:rPr lang="fr-FR" sz="2000" dirty="0" smtClean="0">
                <a:latin typeface="Palatino"/>
                <a:cs typeface="Palatino"/>
              </a:rPr>
              <a:t>n </a:t>
            </a:r>
            <a:r>
              <a:rPr lang="fr-FR" sz="2000" dirty="0">
                <a:latin typeface="Palatino"/>
                <a:cs typeface="Palatino"/>
              </a:rPr>
              <a:t>Smart </a:t>
            </a:r>
            <a:r>
              <a:rPr lang="fr-FR" sz="2000" dirty="0" err="1" smtClean="0">
                <a:latin typeface="Palatino"/>
                <a:cs typeface="Palatino"/>
              </a:rPr>
              <a:t>Grid</a:t>
            </a:r>
            <a:r>
              <a:rPr lang="fr-FR" sz="2000" dirty="0" smtClean="0">
                <a:latin typeface="Palatino"/>
                <a:cs typeface="Palatino"/>
              </a:rPr>
              <a:t> </a:t>
            </a:r>
            <a:r>
              <a:rPr lang="fr-FR" sz="2000" dirty="0">
                <a:latin typeface="Palatino"/>
                <a:cs typeface="Palatino"/>
              </a:rPr>
              <a:t>est un </a:t>
            </a:r>
            <a:r>
              <a:rPr lang="fr-FR" sz="2000" dirty="0" smtClean="0">
                <a:latin typeface="Palatino"/>
                <a:cs typeface="Palatino"/>
              </a:rPr>
              <a:t>réseau </a:t>
            </a:r>
            <a:r>
              <a:rPr lang="fr-FR" sz="2000" dirty="0">
                <a:latin typeface="Palatino"/>
                <a:cs typeface="Palatino"/>
              </a:rPr>
              <a:t>é</a:t>
            </a:r>
            <a:r>
              <a:rPr lang="fr-FR" sz="2000" dirty="0" smtClean="0">
                <a:latin typeface="Palatino"/>
                <a:cs typeface="Palatino"/>
              </a:rPr>
              <a:t>lectrique </a:t>
            </a:r>
            <a:r>
              <a:rPr lang="fr-FR" sz="2000" dirty="0">
                <a:solidFill>
                  <a:schemeClr val="accent6"/>
                </a:solidFill>
                <a:latin typeface="Palatino"/>
                <a:cs typeface="Palatino"/>
              </a:rPr>
              <a:t>intelligent</a:t>
            </a:r>
            <a:r>
              <a:rPr lang="fr-FR" sz="2000" dirty="0">
                <a:latin typeface="Palatino"/>
                <a:cs typeface="Palatino"/>
              </a:rPr>
              <a:t> qui permet d’</a:t>
            </a:r>
            <a:r>
              <a:rPr lang="fr-FR" sz="2000" dirty="0">
                <a:solidFill>
                  <a:srgbClr val="F79646"/>
                </a:solidFill>
                <a:latin typeface="Palatino"/>
                <a:cs typeface="Palatino"/>
              </a:rPr>
              <a:t>optimiser</a:t>
            </a:r>
            <a:r>
              <a:rPr lang="fr-FR" sz="2000" dirty="0">
                <a:latin typeface="Palatino"/>
                <a:cs typeface="Palatino"/>
              </a:rPr>
              <a:t> la </a:t>
            </a:r>
            <a:r>
              <a:rPr lang="fr-FR" sz="2000" dirty="0" smtClean="0">
                <a:latin typeface="Palatino"/>
                <a:cs typeface="Palatino"/>
              </a:rPr>
              <a:t>production</a:t>
            </a:r>
            <a:r>
              <a:rPr lang="fr-FR" sz="2000" dirty="0">
                <a:latin typeface="Palatino"/>
                <a:cs typeface="Palatino"/>
              </a:rPr>
              <a:t>, la distribution et la consommation </a:t>
            </a:r>
            <a:r>
              <a:rPr lang="fr-FR" sz="2000" dirty="0" smtClean="0">
                <a:latin typeface="Palatino"/>
                <a:cs typeface="Palatino"/>
              </a:rPr>
              <a:t>d’électricité gr</a:t>
            </a:r>
            <a:r>
              <a:rPr lang="fr-FR" sz="2000" dirty="0" smtClean="0">
                <a:latin typeface="Palatino"/>
                <a:cs typeface="Palatino"/>
              </a:rPr>
              <a:t>â</a:t>
            </a:r>
            <a:r>
              <a:rPr lang="fr-FR" sz="2000" dirty="0" smtClean="0">
                <a:latin typeface="Palatino"/>
                <a:cs typeface="Palatino"/>
              </a:rPr>
              <a:t>ce à </a:t>
            </a:r>
            <a:r>
              <a:rPr lang="fr-FR" sz="2000" dirty="0">
                <a:latin typeface="Palatino"/>
                <a:cs typeface="Palatino"/>
              </a:rPr>
              <a:t>l’introduction des </a:t>
            </a:r>
            <a:r>
              <a:rPr lang="fr-FR" sz="2000" dirty="0">
                <a:solidFill>
                  <a:srgbClr val="F79646"/>
                </a:solidFill>
                <a:latin typeface="Palatino"/>
                <a:cs typeface="Palatino"/>
              </a:rPr>
              <a:t>technologies de l’information et de la communication</a:t>
            </a:r>
            <a:r>
              <a:rPr lang="fr-FR" sz="2000" dirty="0">
                <a:latin typeface="Palatino"/>
                <a:cs typeface="Palatino"/>
              </a:rPr>
              <a:t> sur le </a:t>
            </a:r>
            <a:r>
              <a:rPr lang="fr-FR" sz="2000" dirty="0" smtClean="0">
                <a:latin typeface="Palatino"/>
                <a:cs typeface="Palatino"/>
              </a:rPr>
              <a:t>réseau électrique.  [Commission de Régulation de l’Énergie] </a:t>
            </a:r>
            <a:endParaRPr lang="en-GB" sz="2000" dirty="0">
              <a:latin typeface="Palatino"/>
              <a:cs typeface="Palatino"/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15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Métamodèle EAT-ME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40</a:t>
            </a:fld>
            <a:endParaRPr lang="en-GB"/>
          </a:p>
        </p:txBody>
      </p:sp>
      <p:pic>
        <p:nvPicPr>
          <p:cNvPr id="3" name="Picture 2" descr="Capture d’écran 2016-06-29 à 07.56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87" y="1306274"/>
            <a:ext cx="6804248" cy="550886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93295" y="5003564"/>
            <a:ext cx="6842263" cy="1681380"/>
          </a:xfrm>
          <a:prstGeom prst="rect">
            <a:avLst/>
          </a:prstGeom>
          <a:noFill/>
          <a:ln w="28575" cmpd="sng">
            <a:solidFill>
              <a:schemeClr val="accent6"/>
            </a:solidFill>
            <a:prstDash val="solid"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 rot="20665038">
            <a:off x="7317766" y="2429124"/>
            <a:ext cx="1800500" cy="420542"/>
            <a:chOff x="7306826" y="2353448"/>
            <a:chExt cx="1800500" cy="420542"/>
          </a:xfrm>
        </p:grpSpPr>
        <p:pic>
          <p:nvPicPr>
            <p:cNvPr id="6" name="Picture 5" descr="play-button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926" y="2464953"/>
              <a:ext cx="279400" cy="193252"/>
            </a:xfrm>
            <a:prstGeom prst="rect">
              <a:avLst/>
            </a:prstGeom>
          </p:spPr>
        </p:pic>
        <p:cxnSp>
          <p:nvCxnSpPr>
            <p:cNvPr id="8" name="Straight Connector 7"/>
            <p:cNvCxnSpPr>
              <a:stCxn id="6" idx="1"/>
            </p:cNvCxnSpPr>
            <p:nvPr/>
          </p:nvCxnSpPr>
          <p:spPr>
            <a:xfrm rot="934962" flipH="1">
              <a:off x="7306826" y="2353448"/>
              <a:ext cx="1492037" cy="420542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2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Intégration et analyse de la structure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41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 descr="integration_allocation.eps"/>
          <p:cNvPicPr>
            <a:picLocks noChangeAspect="1"/>
          </p:cNvPicPr>
          <p:nvPr/>
        </p:nvPicPr>
        <p:blipFill>
          <a:blip r:embed="rId3">
            <a:grayscl/>
            <a:lum bright="20000"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0" y="1541124"/>
            <a:ext cx="8587121" cy="461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5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-27384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Introduction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74136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3612446" y="3130220"/>
            <a:ext cx="1549730" cy="146095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2800" dirty="0" smtClean="0">
                <a:solidFill>
                  <a:schemeClr val="bg1"/>
                </a:solidFill>
                <a:latin typeface="Palatino"/>
                <a:cs typeface="Palatino"/>
              </a:rPr>
              <a:t>SI</a:t>
            </a:r>
          </a:p>
          <a:p>
            <a:pPr algn="ctr"/>
            <a:r>
              <a:rPr lang="en-GB" sz="2000" i="1" dirty="0" smtClean="0">
                <a:solidFill>
                  <a:schemeClr val="bg1"/>
                </a:solidFill>
                <a:latin typeface="Palatino"/>
                <a:cs typeface="Palatino"/>
              </a:rPr>
              <a:t>Smart </a:t>
            </a:r>
            <a:r>
              <a:rPr lang="en-GB" sz="2000" dirty="0" smtClean="0">
                <a:solidFill>
                  <a:schemeClr val="bg1"/>
                </a:solidFill>
                <a:latin typeface="Palatino"/>
                <a:cs typeface="Palatino"/>
              </a:rPr>
              <a:t>Grid</a:t>
            </a:r>
            <a:endParaRPr lang="en-GB" sz="2000" i="1" dirty="0">
              <a:solidFill>
                <a:schemeClr val="bg1"/>
              </a:solidFill>
              <a:latin typeface="Palatino"/>
              <a:cs typeface="Palatino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74136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8" descr="Capture d’écran 2016-06-23 à 12.21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1" y="4727993"/>
            <a:ext cx="2952328" cy="2013375"/>
          </a:xfrm>
          <a:prstGeom prst="rect">
            <a:avLst/>
          </a:prstGeom>
        </p:spPr>
      </p:pic>
      <p:pic>
        <p:nvPicPr>
          <p:cNvPr id="35" name="Picture 34" descr="Capture d’écran 2016-06-23 à 12.27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125" y="4846411"/>
            <a:ext cx="3327063" cy="1596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653082" y="4324651"/>
            <a:ext cx="335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Palatino"/>
                <a:cs typeface="Palatino"/>
              </a:rPr>
              <a:t>Raccorder efficacement les </a:t>
            </a:r>
            <a:r>
              <a:rPr lang="fr-FR" sz="1600" dirty="0" err="1" smtClean="0">
                <a:latin typeface="Palatino"/>
                <a:cs typeface="Palatino"/>
              </a:rPr>
              <a:t>EnR</a:t>
            </a:r>
            <a:r>
              <a:rPr lang="fr-FR" sz="1600" dirty="0" smtClean="0">
                <a:latin typeface="Palatino"/>
                <a:cs typeface="Palatino"/>
              </a:rPr>
              <a:t>   </a:t>
            </a:r>
            <a:r>
              <a:rPr lang="fr-FR" sz="2000" dirty="0">
                <a:solidFill>
                  <a:srgbClr val="F79646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fr-FR" sz="1600" dirty="0">
              <a:solidFill>
                <a:srgbClr val="F79646"/>
              </a:solidFill>
              <a:latin typeface="Palatino"/>
              <a:cs typeface="Palatino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6190" y="4352873"/>
            <a:ext cx="335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Palatino"/>
                <a:cs typeface="Palatino"/>
              </a:rPr>
              <a:t>Piloter la demande </a:t>
            </a:r>
            <a:r>
              <a:rPr lang="fr-FR" sz="2000" dirty="0" smtClean="0">
                <a:solidFill>
                  <a:srgbClr val="F79646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fr-FR" sz="1600" dirty="0">
              <a:solidFill>
                <a:srgbClr val="F79646"/>
              </a:solidFill>
              <a:latin typeface="Palatino"/>
              <a:cs typeface="Palatino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3347864" y="4407504"/>
            <a:ext cx="489474" cy="360040"/>
          </a:xfrm>
          <a:prstGeom prst="straightConnector1">
            <a:avLst/>
          </a:prstGeom>
          <a:ln w="19050" cmpd="sng">
            <a:solidFill>
              <a:srgbClr val="F7964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937293" y="4407504"/>
            <a:ext cx="489474" cy="360040"/>
          </a:xfrm>
          <a:prstGeom prst="straightConnector1">
            <a:avLst/>
          </a:prstGeom>
          <a:ln w="19050" cmpd="sng">
            <a:solidFill>
              <a:srgbClr val="F79646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5</a:t>
            </a:fld>
            <a:endParaRPr lang="en-GB"/>
          </a:p>
        </p:txBody>
      </p:sp>
      <p:sp>
        <p:nvSpPr>
          <p:cNvPr id="38" name="Freeform 37"/>
          <p:cNvSpPr/>
          <p:nvPr/>
        </p:nvSpPr>
        <p:spPr>
          <a:xfrm>
            <a:off x="5252585" y="1824738"/>
            <a:ext cx="3492896" cy="1158772"/>
          </a:xfrm>
          <a:custGeom>
            <a:avLst/>
            <a:gdLst>
              <a:gd name="connsiteX0" fmla="*/ 0 w 7680201"/>
              <a:gd name="connsiteY0" fmla="*/ 1547942 h 2279042"/>
              <a:gd name="connsiteX1" fmla="*/ 1737895 w 7680201"/>
              <a:gd name="connsiteY1" fmla="*/ 892889 h 2279042"/>
              <a:gd name="connsiteX2" fmla="*/ 3114843 w 7680201"/>
              <a:gd name="connsiteY2" fmla="*/ 1400889 h 2279042"/>
              <a:gd name="connsiteX3" fmla="*/ 4478422 w 7680201"/>
              <a:gd name="connsiteY3" fmla="*/ 10574 h 2279042"/>
              <a:gd name="connsiteX4" fmla="*/ 5481053 w 7680201"/>
              <a:gd name="connsiteY4" fmla="*/ 2269837 h 2279042"/>
              <a:gd name="connsiteX5" fmla="*/ 6590632 w 7680201"/>
              <a:gd name="connsiteY5" fmla="*/ 852784 h 2279042"/>
              <a:gd name="connsiteX6" fmla="*/ 7566527 w 7680201"/>
              <a:gd name="connsiteY6" fmla="*/ 1989100 h 2279042"/>
              <a:gd name="connsiteX7" fmla="*/ 7660106 w 7680201"/>
              <a:gd name="connsiteY7" fmla="*/ 2069310 h 227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0201" h="2279042">
                <a:moveTo>
                  <a:pt x="0" y="1547942"/>
                </a:moveTo>
                <a:cubicBezTo>
                  <a:pt x="609377" y="1232670"/>
                  <a:pt x="1218755" y="917398"/>
                  <a:pt x="1737895" y="892889"/>
                </a:cubicBezTo>
                <a:cubicBezTo>
                  <a:pt x="2257035" y="868380"/>
                  <a:pt x="2658089" y="1547941"/>
                  <a:pt x="3114843" y="1400889"/>
                </a:cubicBezTo>
                <a:cubicBezTo>
                  <a:pt x="3571597" y="1253837"/>
                  <a:pt x="4084054" y="-134251"/>
                  <a:pt x="4478422" y="10574"/>
                </a:cubicBezTo>
                <a:cubicBezTo>
                  <a:pt x="4872790" y="155399"/>
                  <a:pt x="5129018" y="2129469"/>
                  <a:pt x="5481053" y="2269837"/>
                </a:cubicBezTo>
                <a:cubicBezTo>
                  <a:pt x="5833088" y="2410205"/>
                  <a:pt x="6243053" y="899574"/>
                  <a:pt x="6590632" y="852784"/>
                </a:cubicBezTo>
                <a:cubicBezTo>
                  <a:pt x="6938211" y="805994"/>
                  <a:pt x="7388281" y="1786346"/>
                  <a:pt x="7566527" y="1989100"/>
                </a:cubicBezTo>
                <a:cubicBezTo>
                  <a:pt x="7744773" y="2191854"/>
                  <a:pt x="7660106" y="2069310"/>
                  <a:pt x="7660106" y="2069310"/>
                </a:cubicBezTo>
              </a:path>
            </a:pathLst>
          </a:cu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6600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5268327" y="1249392"/>
            <a:ext cx="3765186" cy="2231528"/>
          </a:xfrm>
          <a:custGeom>
            <a:avLst/>
            <a:gdLst>
              <a:gd name="connsiteX0" fmla="*/ 0 w 8001801"/>
              <a:gd name="connsiteY0" fmla="*/ 2783254 h 4144527"/>
              <a:gd name="connsiteX1" fmla="*/ 1590842 w 8001801"/>
              <a:gd name="connsiteY1" fmla="*/ 4013148 h 4144527"/>
              <a:gd name="connsiteX2" fmla="*/ 5120105 w 8001801"/>
              <a:gd name="connsiteY2" fmla="*/ 2622 h 4144527"/>
              <a:gd name="connsiteX3" fmla="*/ 7807158 w 8001801"/>
              <a:gd name="connsiteY3" fmla="*/ 3398201 h 4144527"/>
              <a:gd name="connsiteX4" fmla="*/ 7793790 w 8001801"/>
              <a:gd name="connsiteY4" fmla="*/ 3398201 h 414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801" h="4144527">
                <a:moveTo>
                  <a:pt x="0" y="2783254"/>
                </a:moveTo>
                <a:cubicBezTo>
                  <a:pt x="368745" y="3629920"/>
                  <a:pt x="737491" y="4476587"/>
                  <a:pt x="1590842" y="4013148"/>
                </a:cubicBezTo>
                <a:cubicBezTo>
                  <a:pt x="2444193" y="3549709"/>
                  <a:pt x="4084052" y="105113"/>
                  <a:pt x="5120105" y="2622"/>
                </a:cubicBezTo>
                <a:cubicBezTo>
                  <a:pt x="6156158" y="-99869"/>
                  <a:pt x="7361544" y="2832271"/>
                  <a:pt x="7807158" y="3398201"/>
                </a:cubicBezTo>
                <a:cubicBezTo>
                  <a:pt x="8252772" y="3964131"/>
                  <a:pt x="7793790" y="3398201"/>
                  <a:pt x="7793790" y="3398201"/>
                </a:cubicBezTo>
              </a:path>
            </a:pathLst>
          </a:cu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/>
          <p:cNvSpPr txBox="1"/>
          <p:nvPr/>
        </p:nvSpPr>
        <p:spPr>
          <a:xfrm>
            <a:off x="5289174" y="1824738"/>
            <a:ext cx="1631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1"/>
                </a:solidFill>
                <a:latin typeface="Palatino"/>
                <a:cs typeface="Palatino"/>
              </a:rPr>
              <a:t>Production</a:t>
            </a:r>
            <a:endParaRPr lang="fr-FR" sz="1400" dirty="0">
              <a:solidFill>
                <a:schemeClr val="accent1"/>
              </a:solidFill>
              <a:latin typeface="Palatino"/>
              <a:cs typeface="Palatino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61114" y="1041623"/>
            <a:ext cx="197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3"/>
                </a:solidFill>
                <a:latin typeface="Palatino"/>
                <a:cs typeface="Palatino"/>
              </a:rPr>
              <a:t>Consommation</a:t>
            </a:r>
            <a:endParaRPr lang="fr-FR" dirty="0">
              <a:solidFill>
                <a:schemeClr val="accent3"/>
              </a:solidFill>
              <a:latin typeface="Palatino"/>
              <a:cs typeface="Palatino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764393" y="1262902"/>
            <a:ext cx="0" cy="1731127"/>
          </a:xfrm>
          <a:prstGeom prst="straightConnector1">
            <a:avLst/>
          </a:prstGeom>
          <a:ln>
            <a:solidFill>
              <a:schemeClr val="accent2"/>
            </a:solidFill>
            <a:prstDash val="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852819" y="1563128"/>
            <a:ext cx="1001655" cy="523220"/>
          </a:xfrm>
          <a:prstGeom prst="rect">
            <a:avLst/>
          </a:prstGeom>
          <a:solidFill>
            <a:srgbClr val="FFFFFF"/>
          </a:solidFill>
          <a:ln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solidFill>
                  <a:schemeClr val="accent2"/>
                </a:solidFill>
                <a:latin typeface="Palatino"/>
                <a:cs typeface="Palatino"/>
              </a:rPr>
              <a:t>Déplacer</a:t>
            </a:r>
          </a:p>
          <a:p>
            <a:r>
              <a:rPr lang="en-US" sz="1400" i="1" dirty="0">
                <a:solidFill>
                  <a:schemeClr val="accent2"/>
                </a:solidFill>
                <a:latin typeface="Palatino"/>
                <a:cs typeface="Palatino"/>
              </a:rPr>
              <a:t>l</a:t>
            </a:r>
            <a:r>
              <a:rPr lang="fr-FR" sz="1400" i="1" dirty="0" smtClean="0">
                <a:solidFill>
                  <a:schemeClr val="accent2"/>
                </a:solidFill>
                <a:latin typeface="Palatino"/>
                <a:cs typeface="Palatino"/>
              </a:rPr>
              <a:t>a demande</a:t>
            </a:r>
            <a:endParaRPr lang="fr-FR" sz="1400" i="1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63121" y="2721900"/>
            <a:ext cx="1442200" cy="523220"/>
          </a:xfrm>
          <a:prstGeom prst="rect">
            <a:avLst/>
          </a:prstGeom>
          <a:solidFill>
            <a:srgbClr val="FFFFFF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solidFill>
                  <a:schemeClr val="accent2"/>
                </a:solidFill>
                <a:latin typeface="Palatino"/>
                <a:cs typeface="Palatino"/>
              </a:rPr>
              <a:t>Stocker l’énergie</a:t>
            </a:r>
          </a:p>
          <a:p>
            <a:r>
              <a:rPr lang="en-US" sz="1400" i="1" dirty="0">
                <a:solidFill>
                  <a:schemeClr val="accent2"/>
                </a:solidFill>
                <a:latin typeface="Palatino"/>
                <a:cs typeface="Palatino"/>
              </a:rPr>
              <a:t>n</a:t>
            </a:r>
            <a:r>
              <a:rPr lang="fr-FR" sz="1400" i="1" dirty="0" smtClean="0">
                <a:solidFill>
                  <a:schemeClr val="accent2"/>
                </a:solidFill>
                <a:latin typeface="Palatino"/>
                <a:cs typeface="Palatino"/>
              </a:rPr>
              <a:t>on consommée</a:t>
            </a:r>
            <a:endParaRPr lang="fr-FR" sz="1400" i="1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5793153" y="2335437"/>
            <a:ext cx="0" cy="1145483"/>
          </a:xfrm>
          <a:prstGeom prst="straightConnector1">
            <a:avLst/>
          </a:prstGeom>
          <a:ln>
            <a:solidFill>
              <a:schemeClr val="accent2"/>
            </a:solidFill>
            <a:prstDash val="dot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252585" y="3559573"/>
            <a:ext cx="378092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252585" y="1111351"/>
            <a:ext cx="15742" cy="244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32730" y="1179912"/>
            <a:ext cx="197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solidFill>
                  <a:srgbClr val="000000"/>
                </a:solidFill>
                <a:latin typeface="Palatino"/>
                <a:cs typeface="Palatino"/>
              </a:rPr>
              <a:t>kWh</a:t>
            </a:r>
            <a:endParaRPr lang="fr-FR" i="1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761" y="3214886"/>
            <a:ext cx="73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>
                <a:solidFill>
                  <a:srgbClr val="000000"/>
                </a:solidFill>
                <a:latin typeface="Palatino"/>
                <a:cs typeface="Palatino"/>
              </a:rPr>
              <a:t>temps</a:t>
            </a:r>
            <a:endParaRPr lang="fr-FR" i="1" dirty="0">
              <a:solidFill>
                <a:srgbClr val="000000"/>
              </a:solidFill>
              <a:latin typeface="Palatino"/>
              <a:cs typeface="Palatino"/>
            </a:endParaRPr>
          </a:p>
        </p:txBody>
      </p:sp>
      <p:pic>
        <p:nvPicPr>
          <p:cNvPr id="33" name="Picture 32" descr="Capture d’écran 2016-06-23 à 13.25.4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" y="992961"/>
            <a:ext cx="3683898" cy="2542409"/>
          </a:xfrm>
          <a:prstGeom prst="rect">
            <a:avLst/>
          </a:prstGeom>
          <a:ln w="12700" cmpd="sng">
            <a:noFill/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648011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3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3131840" cy="6858000"/>
          </a:xfrm>
          <a:solidFill>
            <a:srgbClr val="000000"/>
          </a:solidFill>
        </p:spPr>
        <p:txBody>
          <a:bodyPr anchor="t"/>
          <a:lstStyle/>
          <a:p>
            <a:pPr algn="l"/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/>
            </a:r>
            <a:b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</a:b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 Sommaire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23928" y="945699"/>
            <a:ext cx="5112568" cy="547643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Introduction</a:t>
            </a:r>
          </a:p>
          <a:p>
            <a:pPr marL="400050" lvl="1" indent="0" defTabSz="811213">
              <a:buNone/>
            </a:pPr>
            <a:r>
              <a:rPr lang="fr-FR" sz="16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	</a:t>
            </a:r>
            <a:r>
              <a:rPr lang="fr-FR" sz="2000" dirty="0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Smart ? </a:t>
            </a:r>
            <a:r>
              <a:rPr lang="fr-FR" sz="2000" dirty="0" err="1" smtClean="0">
                <a:solidFill>
                  <a:schemeClr val="bg1">
                    <a:lumMod val="65000"/>
                  </a:schemeClr>
                </a:solidFill>
                <a:latin typeface="Futura Condensed"/>
                <a:cs typeface="Futura Condensed"/>
              </a:rPr>
              <a:t>Grid</a:t>
            </a:r>
            <a:endParaRPr lang="fr-FR" sz="2000" dirty="0" smtClean="0">
              <a:solidFill>
                <a:schemeClr val="bg1">
                  <a:lumMod val="65000"/>
                </a:schemeClr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latin typeface="Futura Condensed"/>
                <a:cs typeface="Futura Condensed"/>
              </a:rPr>
              <a:t>Problématique</a:t>
            </a:r>
            <a:endParaRPr lang="fr-FR" sz="2400" dirty="0" smtClean="0"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État de l’art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Système d’Information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Architecture d’Entreprise</a:t>
            </a:r>
          </a:p>
          <a:p>
            <a:pPr marL="800100" lvl="2" indent="0">
              <a:buNone/>
            </a:pP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Ingénierie Dirigée par les Modèles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Contributions</a:t>
            </a:r>
          </a:p>
          <a:p>
            <a:pPr marL="800100" lvl="2" indent="0">
              <a:buNone/>
            </a:pPr>
            <a:r>
              <a:rPr lang="fr-FR" sz="2000" dirty="0" err="1" smtClean="0">
                <a:solidFill>
                  <a:srgbClr val="A6A6A6"/>
                </a:solidFill>
                <a:latin typeface="Futura Condensed"/>
                <a:cs typeface="Futura Condensed"/>
              </a:rPr>
              <a:t>ExecuteEA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800100" lvl="2" indent="0">
              <a:buNone/>
            </a:pPr>
            <a:r>
              <a:rPr lang="fr-FR" sz="20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EAT-ME</a:t>
            </a:r>
            <a:endParaRPr lang="fr-FR" sz="2000" dirty="0" smtClean="0">
              <a:solidFill>
                <a:srgbClr val="A6A6A6"/>
              </a:solidFill>
              <a:latin typeface="Futura Condensed"/>
              <a:cs typeface="Futura Condensed"/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Validation</a:t>
            </a:r>
          </a:p>
          <a:p>
            <a:pPr marL="800100" lvl="2" indent="0">
              <a:buNone/>
            </a:pPr>
            <a:r>
              <a:rPr lang="fr-FR" sz="2000" dirty="0">
                <a:solidFill>
                  <a:srgbClr val="A6A6A6"/>
                </a:solidFill>
                <a:latin typeface="Futura Condensed"/>
                <a:cs typeface="Futura Condensed"/>
              </a:rPr>
              <a:t>Gestion d’une flotte de véhicules électriques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Bilan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>
                <a:solidFill>
                  <a:srgbClr val="A6A6A6"/>
                </a:solidFill>
                <a:latin typeface="Futura Condensed"/>
                <a:cs typeface="Futura Condensed"/>
              </a:rPr>
              <a:t>Perspectives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78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-27384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SI du Smart </a:t>
            </a:r>
            <a:r>
              <a:rPr lang="fr-FR" dirty="0" err="1">
                <a:solidFill>
                  <a:srgbClr val="FFFFFF"/>
                </a:solidFill>
                <a:latin typeface="Futura Condensed"/>
                <a:cs typeface="Futura Condensed"/>
              </a:rPr>
              <a:t>G</a:t>
            </a:r>
            <a:r>
              <a:rPr lang="fr-FR" dirty="0" err="1" smtClean="0">
                <a:solidFill>
                  <a:srgbClr val="FFFFFF"/>
                </a:solidFill>
                <a:latin typeface="Futura Condensed"/>
                <a:cs typeface="Futura Condensed"/>
              </a:rPr>
              <a:t>rid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 : 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é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volutions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767787"/>
            <a:ext cx="925252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3892443" y="3015752"/>
            <a:ext cx="1426308" cy="131884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GB" sz="2800" dirty="0" smtClean="0">
                <a:latin typeface="Palatino"/>
                <a:cs typeface="Palatino"/>
              </a:rPr>
              <a:t>SI</a:t>
            </a:r>
            <a:endParaRPr lang="en-GB" sz="2000" dirty="0">
              <a:latin typeface="Palatino"/>
              <a:cs typeface="Palati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0416" y="2348880"/>
            <a:ext cx="2884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Palatino"/>
                <a:cs typeface="Palatino"/>
              </a:rPr>
              <a:t>Nouveaux </a:t>
            </a:r>
            <a:r>
              <a:rPr lang="fr-FR" sz="2000" dirty="0" smtClean="0">
                <a:latin typeface="Palatino"/>
                <a:cs typeface="Palatino"/>
              </a:rPr>
              <a:t>acteurs</a:t>
            </a:r>
            <a:endParaRPr lang="fr-FR" sz="2000" dirty="0">
              <a:latin typeface="Palatino"/>
              <a:cs typeface="Palatino"/>
            </a:endParaRPr>
          </a:p>
        </p:txBody>
      </p:sp>
      <p:cxnSp>
        <p:nvCxnSpPr>
          <p:cNvPr id="26" name="Straight Arrow Connector 25"/>
          <p:cNvCxnSpPr>
            <a:endCxn id="10" idx="1"/>
          </p:cNvCxnSpPr>
          <p:nvPr/>
        </p:nvCxnSpPr>
        <p:spPr>
          <a:xfrm>
            <a:off x="3621052" y="2748990"/>
            <a:ext cx="480269" cy="459903"/>
          </a:xfrm>
          <a:prstGeom prst="straightConnector1">
            <a:avLst/>
          </a:prstGeom>
          <a:ln w="19050" cmpd="sng">
            <a:solidFill>
              <a:srgbClr val="F79646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22691" y="2348880"/>
            <a:ext cx="4017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Palatino"/>
                <a:cs typeface="Palatino"/>
              </a:rPr>
              <a:t>Nouveaux flux d’information </a:t>
            </a:r>
            <a:endParaRPr lang="fr-FR" sz="2000" dirty="0">
              <a:latin typeface="Palatino"/>
              <a:cs typeface="Palatino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4215" y="4541058"/>
            <a:ext cx="2884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Palatino"/>
                <a:cs typeface="Palatino"/>
              </a:defRPr>
            </a:lvl1pPr>
          </a:lstStyle>
          <a:p>
            <a:pPr algn="ctr"/>
            <a:r>
              <a:rPr lang="en-GB" dirty="0"/>
              <a:t>Nouveaux usages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34681" y="4581128"/>
            <a:ext cx="345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Palatino"/>
                <a:cs typeface="Palatino"/>
              </a:rPr>
              <a:t>Nouveaux équipements</a:t>
            </a:r>
          </a:p>
        </p:txBody>
      </p:sp>
      <p:pic>
        <p:nvPicPr>
          <p:cNvPr id="25" name="Picture 24" descr="modern-windmi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30" y="2796642"/>
            <a:ext cx="896044" cy="896044"/>
          </a:xfrm>
          <a:prstGeom prst="rect">
            <a:avLst/>
          </a:prstGeom>
        </p:spPr>
      </p:pic>
      <p:pic>
        <p:nvPicPr>
          <p:cNvPr id="27" name="Picture 26" descr="solar-pan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3142" y="3203751"/>
            <a:ext cx="513281" cy="513281"/>
          </a:xfrm>
          <a:prstGeom prst="rect">
            <a:avLst/>
          </a:prstGeom>
        </p:spPr>
      </p:pic>
      <p:pic>
        <p:nvPicPr>
          <p:cNvPr id="29" name="Image 39" descr="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72" y="5118837"/>
            <a:ext cx="686427" cy="686427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0" idx="7"/>
          </p:cNvCxnSpPr>
          <p:nvPr/>
        </p:nvCxnSpPr>
        <p:spPr>
          <a:xfrm flipH="1">
            <a:off x="5109873" y="2748990"/>
            <a:ext cx="412819" cy="459903"/>
          </a:xfrm>
          <a:prstGeom prst="straightConnector1">
            <a:avLst/>
          </a:prstGeom>
          <a:ln w="19050" cmpd="sng">
            <a:solidFill>
              <a:srgbClr val="F79646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911" y="5142911"/>
            <a:ext cx="919935" cy="662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927" y="2985267"/>
            <a:ext cx="443733" cy="44373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522691" y="2348880"/>
            <a:ext cx="3417738" cy="40011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5522691" y="4581128"/>
            <a:ext cx="3417738" cy="40011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03313" y="2348880"/>
            <a:ext cx="3417738" cy="40011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203313" y="4581128"/>
            <a:ext cx="3417738" cy="400110"/>
          </a:xfrm>
          <a:prstGeom prst="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3621052" y="4126711"/>
            <a:ext cx="480269" cy="459903"/>
          </a:xfrm>
          <a:prstGeom prst="straightConnector1">
            <a:avLst/>
          </a:prstGeom>
          <a:ln w="19050" cmpd="sng">
            <a:solidFill>
              <a:srgbClr val="F79646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121956" y="4121225"/>
            <a:ext cx="412819" cy="459903"/>
          </a:xfrm>
          <a:prstGeom prst="straightConnector1">
            <a:avLst/>
          </a:prstGeom>
          <a:ln w="19050" cmpd="sng">
            <a:solidFill>
              <a:srgbClr val="F79646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23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Nécessité de simuler avant de déployer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24" y="674136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Up Arrow 10"/>
          <p:cNvSpPr/>
          <p:nvPr/>
        </p:nvSpPr>
        <p:spPr>
          <a:xfrm>
            <a:off x="4067944" y="1699065"/>
            <a:ext cx="1008112" cy="4207824"/>
          </a:xfrm>
          <a:prstGeom prst="upArrow">
            <a:avLst>
              <a:gd name="adj1" fmla="val 52400"/>
              <a:gd name="adj2" fmla="val 536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>
            <a:endCxn id="11" idx="2"/>
          </p:cNvCxnSpPr>
          <p:nvPr/>
        </p:nvCxnSpPr>
        <p:spPr>
          <a:xfrm>
            <a:off x="4572000" y="2234481"/>
            <a:ext cx="0" cy="3672408"/>
          </a:xfrm>
          <a:prstGeom prst="line">
            <a:avLst/>
          </a:prstGeom>
          <a:ln w="57150" cmpd="sng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932040" y="3026569"/>
            <a:ext cx="2160240" cy="2880320"/>
            <a:chOff x="5292080" y="3892408"/>
            <a:chExt cx="2160240" cy="2880320"/>
          </a:xfrm>
        </p:grpSpPr>
        <p:sp>
          <p:nvSpPr>
            <p:cNvPr id="10" name="Bent Arrow 9"/>
            <p:cNvSpPr/>
            <p:nvPr/>
          </p:nvSpPr>
          <p:spPr>
            <a:xfrm>
              <a:off x="5292080" y="3892408"/>
              <a:ext cx="2160240" cy="2880320"/>
            </a:xfrm>
            <a:prstGeom prst="ben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5580112" y="5157192"/>
              <a:ext cx="0" cy="1615536"/>
            </a:xfrm>
            <a:prstGeom prst="line">
              <a:avLst/>
            </a:prstGeom>
            <a:ln w="5715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205421" y="4437112"/>
              <a:ext cx="670835" cy="0"/>
            </a:xfrm>
            <a:prstGeom prst="line">
              <a:avLst/>
            </a:prstGeom>
            <a:ln w="5715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50"/>
            <p:cNvSpPr/>
            <p:nvPr/>
          </p:nvSpPr>
          <p:spPr>
            <a:xfrm flipH="1">
              <a:off x="5580112" y="4486176"/>
              <a:ext cx="432048" cy="527000"/>
            </a:xfrm>
            <a:custGeom>
              <a:avLst/>
              <a:gdLst>
                <a:gd name="connsiteX0" fmla="*/ 0 w 475013"/>
                <a:gd name="connsiteY0" fmla="*/ 0 h 454992"/>
                <a:gd name="connsiteX1" fmla="*/ 315008 w 475013"/>
                <a:gd name="connsiteY1" fmla="*/ 179997 h 454992"/>
                <a:gd name="connsiteX2" fmla="*/ 475013 w 475013"/>
                <a:gd name="connsiteY2" fmla="*/ 454992 h 45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013" h="454992">
                  <a:moveTo>
                    <a:pt x="0" y="0"/>
                  </a:moveTo>
                  <a:cubicBezTo>
                    <a:pt x="117919" y="52082"/>
                    <a:pt x="235839" y="104165"/>
                    <a:pt x="315008" y="179997"/>
                  </a:cubicBezTo>
                  <a:cubicBezTo>
                    <a:pt x="394177" y="255829"/>
                    <a:pt x="475013" y="454992"/>
                    <a:pt x="475013" y="454992"/>
                  </a:cubicBezTo>
                </a:path>
              </a:pathLst>
            </a:custGeom>
            <a:noFill/>
            <a:ln w="57150" cmpd="sng">
              <a:solidFill>
                <a:srgbClr val="FFFF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6" name="Rectangle 55"/>
          <p:cNvSpPr/>
          <p:nvPr/>
        </p:nvSpPr>
        <p:spPr>
          <a:xfrm>
            <a:off x="3735729" y="1124744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 smtClean="0">
                <a:latin typeface="Palatino"/>
                <a:cs typeface="Palatino"/>
              </a:rPr>
              <a:t>Simulation</a:t>
            </a:r>
            <a:endParaRPr lang="en-GB" sz="2400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154361"/>
            <a:ext cx="364108" cy="364108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-99955" y="2699672"/>
            <a:ext cx="2313649" cy="2003450"/>
            <a:chOff x="6516216" y="2708918"/>
            <a:chExt cx="2313649" cy="2003450"/>
          </a:xfrm>
        </p:grpSpPr>
        <p:sp>
          <p:nvSpPr>
            <p:cNvPr id="52" name="Rectangle 51"/>
            <p:cNvSpPr/>
            <p:nvPr/>
          </p:nvSpPr>
          <p:spPr>
            <a:xfrm>
              <a:off x="6952729" y="2708918"/>
              <a:ext cx="18771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>
                  <a:latin typeface="Palatino"/>
                  <a:cs typeface="Palatino"/>
                </a:rPr>
                <a:t>Démonstrateurs</a:t>
              </a:r>
            </a:p>
            <a:p>
              <a:pPr algn="ctr"/>
              <a:r>
                <a:rPr lang="fr-FR" b="1" dirty="0" smtClean="0">
                  <a:latin typeface="Palatino"/>
                  <a:cs typeface="Palatino"/>
                </a:rPr>
                <a:t>physiques </a:t>
              </a:r>
              <a:endParaRPr lang="en-GB" b="1" dirty="0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5760" y="3425927"/>
              <a:ext cx="289362" cy="289362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6516216" y="3789038"/>
              <a:ext cx="229099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i="1" dirty="0" smtClean="0">
                  <a:latin typeface="Palatino"/>
                  <a:cs typeface="Palatino"/>
                </a:rPr>
                <a:t>D</a:t>
              </a:r>
              <a:r>
                <a:rPr lang="fr-FR" i="1" dirty="0" err="1" smtClean="0">
                  <a:latin typeface="Palatino"/>
                  <a:cs typeface="Palatino"/>
                </a:rPr>
                <a:t>éploiement</a:t>
              </a:r>
              <a:r>
                <a:rPr lang="fr-FR" i="1" dirty="0" smtClean="0">
                  <a:latin typeface="Palatino"/>
                  <a:cs typeface="Palatino"/>
                </a:rPr>
                <a:t> long </a:t>
              </a:r>
              <a:r>
                <a:rPr lang="fr-FR" i="1" dirty="0">
                  <a:latin typeface="Palatino"/>
                  <a:cs typeface="Palatino"/>
                </a:rPr>
                <a:t>et </a:t>
              </a:r>
              <a:r>
                <a:rPr lang="fr-FR" i="1" dirty="0" smtClean="0">
                  <a:latin typeface="Palatino"/>
                  <a:cs typeface="Palatino"/>
                </a:rPr>
                <a:t>coûteux</a:t>
              </a:r>
            </a:p>
            <a:p>
              <a:pPr lvl="1" algn="ctr"/>
              <a:r>
                <a:rPr lang="en-US" i="1" dirty="0" smtClean="0">
                  <a:latin typeface="Palatino"/>
                  <a:cs typeface="Palatino"/>
                </a:rPr>
                <a:t>C</a:t>
              </a:r>
              <a:r>
                <a:rPr lang="fr-FR" i="1" dirty="0" smtClean="0">
                  <a:latin typeface="Palatino"/>
                  <a:cs typeface="Palatino"/>
                </a:rPr>
                <a:t>lient réels</a:t>
              </a:r>
              <a:endParaRPr lang="fr-FR" i="1" dirty="0">
                <a:latin typeface="Palatino"/>
                <a:cs typeface="Palatino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853006" y="2691719"/>
            <a:ext cx="2290994" cy="1449452"/>
            <a:chOff x="48758" y="1052734"/>
            <a:chExt cx="2290994" cy="1449452"/>
          </a:xfrm>
        </p:grpSpPr>
        <p:sp>
          <p:nvSpPr>
            <p:cNvPr id="54" name="Rectangle 53"/>
            <p:cNvSpPr/>
            <p:nvPr/>
          </p:nvSpPr>
          <p:spPr>
            <a:xfrm>
              <a:off x="309559" y="1052734"/>
              <a:ext cx="174919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b="1" dirty="0" smtClean="0">
                  <a:latin typeface="Palatino"/>
                  <a:cs typeface="Palatino"/>
                </a:rPr>
                <a:t>Réseaux </a:t>
              </a:r>
            </a:p>
            <a:p>
              <a:pPr algn="ctr"/>
              <a:r>
                <a:rPr lang="fr-FR" b="1" dirty="0" smtClean="0">
                  <a:latin typeface="Palatino"/>
                  <a:cs typeface="Palatino"/>
                </a:rPr>
                <a:t>expérimentaux</a:t>
              </a:r>
              <a:endParaRPr lang="en-GB" b="1" dirty="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6870" y="1770408"/>
              <a:ext cx="289362" cy="289362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48758" y="2132854"/>
              <a:ext cx="22909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fr-FR" i="1" dirty="0" smtClean="0">
                  <a:latin typeface="Palatino"/>
                  <a:cs typeface="Palatino"/>
                </a:rPr>
                <a:t>Taille réduite</a:t>
              </a:r>
              <a:endParaRPr lang="fr-FR" i="1" dirty="0">
                <a:latin typeface="Palatino"/>
                <a:cs typeface="Palatino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flipH="1">
            <a:off x="2051720" y="3024997"/>
            <a:ext cx="2160240" cy="2880320"/>
            <a:chOff x="5292080" y="3892408"/>
            <a:chExt cx="2160240" cy="2880320"/>
          </a:xfrm>
        </p:grpSpPr>
        <p:sp>
          <p:nvSpPr>
            <p:cNvPr id="64" name="Bent Arrow 63"/>
            <p:cNvSpPr/>
            <p:nvPr/>
          </p:nvSpPr>
          <p:spPr>
            <a:xfrm>
              <a:off x="5292080" y="3892408"/>
              <a:ext cx="2160240" cy="2880320"/>
            </a:xfrm>
            <a:prstGeom prst="ben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5580112" y="5157192"/>
              <a:ext cx="0" cy="1615536"/>
            </a:xfrm>
            <a:prstGeom prst="line">
              <a:avLst/>
            </a:prstGeom>
            <a:ln w="5715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205421" y="4437112"/>
              <a:ext cx="670835" cy="0"/>
            </a:xfrm>
            <a:prstGeom prst="line">
              <a:avLst/>
            </a:prstGeom>
            <a:ln w="57150" cmpd="sng">
              <a:solidFill>
                <a:schemeClr val="bg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66"/>
            <p:cNvSpPr/>
            <p:nvPr/>
          </p:nvSpPr>
          <p:spPr>
            <a:xfrm flipH="1">
              <a:off x="5580112" y="4486176"/>
              <a:ext cx="432048" cy="527000"/>
            </a:xfrm>
            <a:custGeom>
              <a:avLst/>
              <a:gdLst>
                <a:gd name="connsiteX0" fmla="*/ 0 w 475013"/>
                <a:gd name="connsiteY0" fmla="*/ 0 h 454992"/>
                <a:gd name="connsiteX1" fmla="*/ 315008 w 475013"/>
                <a:gd name="connsiteY1" fmla="*/ 179997 h 454992"/>
                <a:gd name="connsiteX2" fmla="*/ 475013 w 475013"/>
                <a:gd name="connsiteY2" fmla="*/ 454992 h 45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013" h="454992">
                  <a:moveTo>
                    <a:pt x="0" y="0"/>
                  </a:moveTo>
                  <a:cubicBezTo>
                    <a:pt x="117919" y="52082"/>
                    <a:pt x="235839" y="104165"/>
                    <a:pt x="315008" y="179997"/>
                  </a:cubicBezTo>
                  <a:cubicBezTo>
                    <a:pt x="394177" y="255829"/>
                    <a:pt x="475013" y="454992"/>
                    <a:pt x="475013" y="454992"/>
                  </a:cubicBezTo>
                </a:path>
              </a:pathLst>
            </a:custGeom>
            <a:noFill/>
            <a:ln w="57150" cmpd="sng">
              <a:solidFill>
                <a:srgbClr val="FFFFFF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1524253" y="6061373"/>
            <a:ext cx="6137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Palatino"/>
                <a:cs typeface="Palatino"/>
              </a:rPr>
              <a:t>L</a:t>
            </a:r>
            <a:r>
              <a:rPr lang="fr-FR" sz="2400" dirty="0" smtClean="0">
                <a:latin typeface="Palatino"/>
                <a:cs typeface="Palatino"/>
              </a:rPr>
              <a:t>es Smart Grids : un domaine </a:t>
            </a:r>
            <a:r>
              <a:rPr lang="fr-FR" sz="2400" dirty="0" smtClean="0">
                <a:solidFill>
                  <a:schemeClr val="accent6"/>
                </a:solidFill>
                <a:latin typeface="Palatino"/>
                <a:cs typeface="Palatino"/>
              </a:rPr>
              <a:t>ultra sensible</a:t>
            </a:r>
            <a:endParaRPr lang="en-GB" sz="2400" dirty="0">
              <a:solidFill>
                <a:schemeClr val="accent6"/>
              </a:solidFill>
            </a:endParaRPr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79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3976"/>
            <a:ext cx="9144000" cy="980728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Simulation des Smart </a:t>
            </a:r>
            <a:r>
              <a:rPr lang="fr-FR" dirty="0">
                <a:solidFill>
                  <a:srgbClr val="FFFFFF"/>
                </a:solidFill>
                <a:latin typeface="Futura Condensed"/>
                <a:cs typeface="Futura Condensed"/>
              </a:rPr>
              <a:t>G</a:t>
            </a:r>
            <a:r>
              <a:rPr lang="fr-FR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rids : trois domaines</a:t>
            </a:r>
            <a:endParaRPr lang="fr-FR" dirty="0">
              <a:solidFill>
                <a:srgbClr val="FFFFFF"/>
              </a:solidFill>
              <a:latin typeface="Futura Condensed"/>
              <a:cs typeface="Futura Condense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772728"/>
            <a:ext cx="9144000" cy="116632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 9"/>
          <p:cNvGrpSpPr/>
          <p:nvPr/>
        </p:nvGrpSpPr>
        <p:grpSpPr>
          <a:xfrm>
            <a:off x="259628" y="1497304"/>
            <a:ext cx="9001000" cy="5040812"/>
            <a:chOff x="395536" y="1575704"/>
            <a:chExt cx="9001000" cy="5040812"/>
          </a:xfrm>
        </p:grpSpPr>
        <p:sp>
          <p:nvSpPr>
            <p:cNvPr id="6" name="Oval 5"/>
            <p:cNvSpPr/>
            <p:nvPr/>
          </p:nvSpPr>
          <p:spPr>
            <a:xfrm>
              <a:off x="3319613" y="2302186"/>
              <a:ext cx="2518447" cy="2404016"/>
            </a:xfrm>
            <a:prstGeom prst="ellipse">
              <a:avLst/>
            </a:prstGeom>
            <a:noFill/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sz="2400" b="1" dirty="0" smtClean="0">
                  <a:solidFill>
                    <a:srgbClr val="000000"/>
                  </a:solidFill>
                  <a:latin typeface="Palatino"/>
                  <a:cs typeface="Palatino"/>
                </a:rPr>
                <a:t>Simulation</a:t>
              </a:r>
            </a:p>
            <a:p>
              <a:pPr algn="ctr"/>
              <a:r>
                <a:rPr lang="fr-CA" sz="2400" b="1" dirty="0" smtClean="0">
                  <a:solidFill>
                    <a:srgbClr val="000000"/>
                  </a:solidFill>
                  <a:latin typeface="Palatino"/>
                  <a:cs typeface="Palatino"/>
                </a:rPr>
                <a:t>Smart </a:t>
              </a:r>
              <a:r>
                <a:rPr lang="fr-CA" sz="2400" b="1" dirty="0" err="1" smtClean="0">
                  <a:solidFill>
                    <a:srgbClr val="000000"/>
                  </a:solidFill>
                  <a:latin typeface="Palatino"/>
                  <a:cs typeface="Palatino"/>
                </a:rPr>
                <a:t>Grid</a:t>
              </a:r>
              <a:endParaRPr lang="fr-CA" sz="2000" b="1" dirty="0">
                <a:solidFill>
                  <a:srgbClr val="000000"/>
                </a:solidFill>
                <a:latin typeface="Palatino"/>
                <a:cs typeface="Palatino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5536" y="1580104"/>
              <a:ext cx="292407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>
                  <a:latin typeface="Palatino"/>
                  <a:cs typeface="Palatino"/>
                </a:rPr>
                <a:t>Infrastructure </a:t>
              </a:r>
            </a:p>
            <a:p>
              <a:pPr algn="ctr"/>
              <a:r>
                <a:rPr lang="fr-FR" sz="2400" dirty="0">
                  <a:latin typeface="Palatino"/>
                  <a:cs typeface="Palatino"/>
                </a:rPr>
                <a:t>électrique</a:t>
              </a:r>
              <a:endParaRPr lang="en-GB" sz="2000" dirty="0">
                <a:latin typeface="Palatino"/>
                <a:cs typeface="Palatino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05223" y="1575704"/>
              <a:ext cx="429131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 smtClean="0">
                  <a:latin typeface="Palatino"/>
                  <a:cs typeface="Palatino"/>
                </a:rPr>
                <a:t>Infrastructure</a:t>
              </a:r>
            </a:p>
            <a:p>
              <a:pPr algn="ctr"/>
              <a:r>
                <a:rPr lang="fr-FR" sz="2400" dirty="0" smtClean="0">
                  <a:latin typeface="Palatino"/>
                  <a:cs typeface="Palatino"/>
                </a:rPr>
                <a:t>télécom</a:t>
              </a:r>
              <a:endParaRPr lang="en-GB" sz="2000" dirty="0">
                <a:latin typeface="Palatino"/>
                <a:cs typeface="Palatino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l="14717" r="23874"/>
            <a:stretch/>
          </p:blipFill>
          <p:spPr>
            <a:xfrm>
              <a:off x="4299260" y="4116094"/>
              <a:ext cx="487680" cy="528463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3079478" y="2302186"/>
              <a:ext cx="480269" cy="45990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5597925" y="2332493"/>
              <a:ext cx="480269" cy="459903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674323" y="5334307"/>
              <a:ext cx="384285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 smtClean="0">
                  <a:latin typeface="Palatino"/>
                  <a:cs typeface="Palatino"/>
                </a:rPr>
                <a:t>Système</a:t>
              </a:r>
            </a:p>
            <a:p>
              <a:pPr algn="ctr"/>
              <a:r>
                <a:rPr lang="fr-FR" sz="2400" dirty="0" smtClean="0">
                  <a:latin typeface="Palatino"/>
                  <a:cs typeface="Palatino"/>
                </a:rPr>
                <a:t>d’Information</a:t>
              </a:r>
              <a:endParaRPr lang="en-GB" sz="2000" dirty="0">
                <a:latin typeface="Palatino"/>
                <a:cs typeface="Palatino"/>
              </a:endParaRPr>
            </a:p>
          </p:txBody>
        </p:sp>
        <p:cxnSp>
          <p:nvCxnSpPr>
            <p:cNvPr id="21" name="Straight Arrow Connector 20"/>
            <p:cNvCxnSpPr>
              <a:stCxn id="20" idx="0"/>
              <a:endCxn id="6" idx="4"/>
            </p:cNvCxnSpPr>
            <p:nvPr/>
          </p:nvCxnSpPr>
          <p:spPr>
            <a:xfrm flipH="1" flipV="1">
              <a:off x="4578837" y="4706202"/>
              <a:ext cx="16912" cy="6281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prstDash val="sysDash"/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619672" y="2411101"/>
              <a:ext cx="3753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b="1" dirty="0">
                  <a:solidFill>
                    <a:schemeClr val="accent3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✓</a:t>
              </a:r>
              <a:endParaRPr lang="fr-FR" sz="2000" b="1" dirty="0">
                <a:solidFill>
                  <a:schemeClr val="accent3"/>
                </a:solidFill>
                <a:latin typeface="Palatino"/>
                <a:cs typeface="Palatino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092280" y="2406701"/>
              <a:ext cx="3753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b="1" dirty="0">
                  <a:solidFill>
                    <a:schemeClr val="accent3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✓</a:t>
              </a:r>
              <a:endParaRPr lang="fr-FR" sz="2000" b="1" dirty="0">
                <a:solidFill>
                  <a:schemeClr val="accent3"/>
                </a:solidFill>
                <a:latin typeface="Palatino"/>
                <a:cs typeface="Palatino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391171" y="6093296"/>
              <a:ext cx="37533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800" b="1" dirty="0" smtClean="0">
                  <a:solidFill>
                    <a:srgbClr val="F79646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✕</a:t>
              </a:r>
              <a:endParaRPr lang="fr-FR" sz="2000" b="1" dirty="0">
                <a:solidFill>
                  <a:srgbClr val="F79646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2571F6-AC52-FE4A-858F-8E733552B19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44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27652</TotalTime>
  <Words>2610</Words>
  <Application>Microsoft Macintosh PowerPoint</Application>
  <PresentationFormat>On-screen Show (4:3)</PresentationFormat>
  <Paragraphs>806</Paragraphs>
  <Slides>41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Modélisation et simulation d’une architecture d’entreprise  Application au contexte des Smart Grids </vt:lpstr>
      <vt:lpstr>   Sommaire</vt:lpstr>
      <vt:lpstr>PowerPoint Presentation</vt:lpstr>
      <vt:lpstr>PowerPoint Presentation</vt:lpstr>
      <vt:lpstr>PowerPoint Presentation</vt:lpstr>
      <vt:lpstr>   Sommaire</vt:lpstr>
      <vt:lpstr>PowerPoint Presentation</vt:lpstr>
      <vt:lpstr>PowerPoint Presentation</vt:lpstr>
      <vt:lpstr>PowerPoint Presentation</vt:lpstr>
      <vt:lpstr>PowerPoint Presentation</vt:lpstr>
      <vt:lpstr>   Sommaire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Sommaire</vt:lpstr>
      <vt:lpstr>PowerPoint Presentation</vt:lpstr>
      <vt:lpstr>PowerPoint Presentation</vt:lpstr>
      <vt:lpstr>PowerPoint Presentation</vt:lpstr>
      <vt:lpstr>PowerPoint Presentation</vt:lpstr>
      <vt:lpstr>   Sommaire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Sommaire</vt:lpstr>
      <vt:lpstr>PowerPoint Presentation</vt:lpstr>
      <vt:lpstr>PowerPoint Presentation</vt:lpstr>
      <vt:lpstr>PowerPoint Presentation</vt:lpstr>
      <vt:lpstr>PowerPoint Presentation</vt:lpstr>
      <vt:lpstr>   Sommaire</vt:lpstr>
      <vt:lpstr>PowerPoint Presentation</vt:lpstr>
      <vt:lpstr>   Sommaire</vt:lpstr>
      <vt:lpstr>PowerPoint Presentation</vt:lpstr>
      <vt:lpstr>Merci de votre attention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Modélisation et simulation d’une architecture d’entreprise  Application au contexte des Smart Grids </dc:title>
  <dc:creator>Rachida</dc:creator>
  <cp:lastModifiedBy>Rachida</cp:lastModifiedBy>
  <cp:revision>356</cp:revision>
  <dcterms:created xsi:type="dcterms:W3CDTF">2016-06-23T06:44:26Z</dcterms:created>
  <dcterms:modified xsi:type="dcterms:W3CDTF">2016-07-12T11:39:49Z</dcterms:modified>
</cp:coreProperties>
</file>